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3" r:id="rId3"/>
    <p:sldId id="284" r:id="rId4"/>
    <p:sldId id="285" r:id="rId5"/>
    <p:sldId id="261" r:id="rId6"/>
    <p:sldId id="262" r:id="rId7"/>
    <p:sldId id="263" r:id="rId8"/>
    <p:sldId id="264" r:id="rId9"/>
    <p:sldId id="265" r:id="rId10"/>
    <p:sldId id="286" r:id="rId11"/>
    <p:sldId id="260" r:id="rId12"/>
    <p:sldId id="267" r:id="rId13"/>
    <p:sldId id="268" r:id="rId14"/>
    <p:sldId id="269" r:id="rId15"/>
    <p:sldId id="270" r:id="rId16"/>
    <p:sldId id="271" r:id="rId17"/>
    <p:sldId id="281" r:id="rId18"/>
    <p:sldId id="266" r:id="rId19"/>
    <p:sldId id="282" r:id="rId20"/>
    <p:sldId id="287" r:id="rId21"/>
    <p:sldId id="288" r:id="rId22"/>
    <p:sldId id="293" r:id="rId23"/>
    <p:sldId id="273" r:id="rId24"/>
    <p:sldId id="289" r:id="rId25"/>
    <p:sldId id="290" r:id="rId26"/>
    <p:sldId id="292" r:id="rId27"/>
    <p:sldId id="274" r:id="rId28"/>
    <p:sldId id="279" r:id="rId29"/>
    <p:sldId id="291" r:id="rId30"/>
    <p:sldId id="280" r:id="rId31"/>
  </p:sldIdLst>
  <p:sldSz cx="9144000" cy="6858000" type="screen4x3"/>
  <p:notesSz cx="6797675" cy="9926638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3" autoAdjust="0"/>
    <p:restoredTop sz="94652" autoAdjust="0"/>
  </p:normalViewPr>
  <p:slideViewPr>
    <p:cSldViewPr>
      <p:cViewPr varScale="1">
        <p:scale>
          <a:sx n="94" d="100"/>
          <a:sy n="94" d="100"/>
        </p:scale>
        <p:origin x="-93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allay.andrea\Desktop\&#233;retts&#233;gi%20t&#225;bl&#225;k%20(1)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drea\Desktop\&#233;retts&#233;gi%20t&#225;bl&#225;k%20(1)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Sikeres vizsgák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'sikeres vizsgák'!$A$4</c:f>
              <c:strCache>
                <c:ptCount val="1"/>
                <c:pt idx="0">
                  <c:v>2017.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'sikeres vizsgák'!$B$3:$G$3</c:f>
              <c:strCache>
                <c:ptCount val="6"/>
                <c:pt idx="0">
                  <c:v>összes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strCache>
            </c:strRef>
          </c:cat>
          <c:val>
            <c:numRef>
              <c:f>'sikeres vizsgák'!$B$4:$G$4</c:f>
              <c:numCache>
                <c:formatCode>General</c:formatCode>
                <c:ptCount val="6"/>
                <c:pt idx="0">
                  <c:v>889</c:v>
                </c:pt>
                <c:pt idx="1">
                  <c:v>642</c:v>
                </c:pt>
                <c:pt idx="2">
                  <c:v>193</c:v>
                </c:pt>
                <c:pt idx="3">
                  <c:v>49</c:v>
                </c:pt>
                <c:pt idx="4">
                  <c:v>5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A0-4D9D-8389-B3188D22D17E}"/>
            </c:ext>
          </c:extLst>
        </c:ser>
        <c:ser>
          <c:idx val="1"/>
          <c:order val="1"/>
          <c:tx>
            <c:strRef>
              <c:f>'sikeres vizsgák'!$A$5</c:f>
              <c:strCache>
                <c:ptCount val="1"/>
                <c:pt idx="0">
                  <c:v>2018.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'sikeres vizsgák'!$B$3:$G$3</c:f>
              <c:strCache>
                <c:ptCount val="6"/>
                <c:pt idx="0">
                  <c:v>összes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strCache>
            </c:strRef>
          </c:cat>
          <c:val>
            <c:numRef>
              <c:f>'sikeres vizsgák'!$B$5:$G$5</c:f>
              <c:numCache>
                <c:formatCode>General</c:formatCode>
                <c:ptCount val="6"/>
                <c:pt idx="0">
                  <c:v>848</c:v>
                </c:pt>
                <c:pt idx="1">
                  <c:v>620</c:v>
                </c:pt>
                <c:pt idx="2">
                  <c:v>178</c:v>
                </c:pt>
                <c:pt idx="3">
                  <c:v>48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0A0-4D9D-8389-B3188D22D17E}"/>
            </c:ext>
          </c:extLst>
        </c:ser>
        <c:ser>
          <c:idx val="2"/>
          <c:order val="2"/>
          <c:tx>
            <c:strRef>
              <c:f>'sikeres vizsgák'!$A$6</c:f>
              <c:strCache>
                <c:ptCount val="1"/>
                <c:pt idx="0">
                  <c:v>2019.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'sikeres vizsgák'!$B$3:$G$3</c:f>
              <c:strCache>
                <c:ptCount val="6"/>
                <c:pt idx="0">
                  <c:v>összes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strCache>
            </c:strRef>
          </c:cat>
          <c:val>
            <c:numRef>
              <c:f>'sikeres vizsgák'!$B$6:$G$6</c:f>
              <c:numCache>
                <c:formatCode>General</c:formatCode>
                <c:ptCount val="6"/>
                <c:pt idx="0">
                  <c:v>844</c:v>
                </c:pt>
                <c:pt idx="1">
                  <c:v>603</c:v>
                </c:pt>
                <c:pt idx="2">
                  <c:v>194</c:v>
                </c:pt>
                <c:pt idx="3">
                  <c:v>40</c:v>
                </c:pt>
                <c:pt idx="4">
                  <c:v>7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0A0-4D9D-8389-B3188D22D17E}"/>
            </c:ext>
          </c:extLst>
        </c:ser>
        <c:ser>
          <c:idx val="3"/>
          <c:order val="3"/>
          <c:tx>
            <c:strRef>
              <c:f>'sikeres vizsgák'!$A$7</c:f>
              <c:strCache>
                <c:ptCount val="1"/>
                <c:pt idx="0">
                  <c:v>2020.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'sikeres vizsgák'!$B$3:$G$3</c:f>
              <c:strCache>
                <c:ptCount val="6"/>
                <c:pt idx="0">
                  <c:v>összes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strCache>
            </c:strRef>
          </c:cat>
          <c:val>
            <c:numRef>
              <c:f>'sikeres vizsgák'!$B$7:$G$7</c:f>
              <c:numCache>
                <c:formatCode>General</c:formatCode>
                <c:ptCount val="6"/>
                <c:pt idx="0">
                  <c:v>884</c:v>
                </c:pt>
                <c:pt idx="1">
                  <c:v>640</c:v>
                </c:pt>
                <c:pt idx="2">
                  <c:v>205</c:v>
                </c:pt>
                <c:pt idx="3">
                  <c:v>36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0A0-4D9D-8389-B3188D22D17E}"/>
            </c:ext>
          </c:extLst>
        </c:ser>
        <c:ser>
          <c:idx val="4"/>
          <c:order val="4"/>
          <c:tx>
            <c:strRef>
              <c:f>'sikeres vizsgák'!$A$8</c:f>
              <c:strCache>
                <c:ptCount val="1"/>
                <c:pt idx="0">
                  <c:v>2021.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'sikeres vizsgák'!$B$3:$G$3</c:f>
              <c:strCache>
                <c:ptCount val="6"/>
                <c:pt idx="0">
                  <c:v>összes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strCache>
            </c:strRef>
          </c:cat>
          <c:val>
            <c:numRef>
              <c:f>'sikeres vizsgák'!$B$8:$G$8</c:f>
              <c:numCache>
                <c:formatCode>General</c:formatCode>
                <c:ptCount val="6"/>
                <c:pt idx="0">
                  <c:v>881</c:v>
                </c:pt>
                <c:pt idx="1">
                  <c:v>661</c:v>
                </c:pt>
                <c:pt idx="2">
                  <c:v>174</c:v>
                </c:pt>
                <c:pt idx="3">
                  <c:v>43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0A0-4D9D-8389-B3188D22D17E}"/>
            </c:ext>
          </c:extLst>
        </c:ser>
        <c:dLbls/>
        <c:gapWidth val="219"/>
        <c:overlap val="-27"/>
        <c:axId val="75111808"/>
        <c:axId val="75846784"/>
      </c:barChart>
      <c:catAx>
        <c:axId val="751118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5846784"/>
        <c:crosses val="autoZero"/>
        <c:auto val="1"/>
        <c:lblAlgn val="ctr"/>
        <c:lblOffset val="100"/>
      </c:catAx>
      <c:valAx>
        <c:axId val="758467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511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Érdi</a:t>
            </a:r>
            <a:r>
              <a:rPr lang="hu-HU"/>
              <a:t> VMG érettségi átlag</a:t>
            </a:r>
            <a:r>
              <a:rPr lang="en-US"/>
              <a:t> </a:t>
            </a:r>
          </a:p>
        </c:rich>
      </c:tx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706036745406844E-2"/>
          <c:y val="0.18560185185185188"/>
          <c:w val="0.88396062992125957"/>
          <c:h val="0.72088764946048423"/>
        </c:manualLayout>
      </c:layout>
      <c:bar3D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'isk. átlag'!$C$1:$M$1</c:f>
              <c:strCache>
                <c:ptCount val="11"/>
                <c:pt idx="0">
                  <c:v>2011.</c:v>
                </c:pt>
                <c:pt idx="1">
                  <c:v>2012.</c:v>
                </c:pt>
                <c:pt idx="2">
                  <c:v>2013.</c:v>
                </c:pt>
                <c:pt idx="3">
                  <c:v>2014.</c:v>
                </c:pt>
                <c:pt idx="4">
                  <c:v>2015.</c:v>
                </c:pt>
                <c:pt idx="5">
                  <c:v>2016.</c:v>
                </c:pt>
                <c:pt idx="6">
                  <c:v>2017.</c:v>
                </c:pt>
                <c:pt idx="7">
                  <c:v>2018.</c:v>
                </c:pt>
                <c:pt idx="8">
                  <c:v>2019.</c:v>
                </c:pt>
                <c:pt idx="9">
                  <c:v>2020.</c:v>
                </c:pt>
                <c:pt idx="10">
                  <c:v>2021.</c:v>
                </c:pt>
              </c:strCache>
            </c:strRef>
          </c:cat>
          <c:val>
            <c:numRef>
              <c:f>'isk. átlag'!$C$2:$M$2</c:f>
              <c:numCache>
                <c:formatCode>General</c:formatCode>
                <c:ptCount val="11"/>
                <c:pt idx="0">
                  <c:v>4.79</c:v>
                </c:pt>
                <c:pt idx="1">
                  <c:v>4.63</c:v>
                </c:pt>
                <c:pt idx="2">
                  <c:v>4.6199999999999992</c:v>
                </c:pt>
                <c:pt idx="3">
                  <c:v>4.5199999999999996</c:v>
                </c:pt>
                <c:pt idx="4">
                  <c:v>4.6399999999999997</c:v>
                </c:pt>
                <c:pt idx="5">
                  <c:v>4.68</c:v>
                </c:pt>
                <c:pt idx="6" formatCode="0.00">
                  <c:v>4.7</c:v>
                </c:pt>
                <c:pt idx="7" formatCode="0.00">
                  <c:v>4.63</c:v>
                </c:pt>
                <c:pt idx="8" formatCode="0.00">
                  <c:v>4.58</c:v>
                </c:pt>
                <c:pt idx="9" formatCode="0.00">
                  <c:v>4.67</c:v>
                </c:pt>
                <c:pt idx="10" formatCode="0.00">
                  <c:v>4.72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6E-4F55-B071-6510FB345148}"/>
            </c:ext>
          </c:extLst>
        </c:ser>
        <c:dLbls/>
        <c:shape val="box"/>
        <c:axId val="4377984"/>
        <c:axId val="75883648"/>
        <c:axId val="0"/>
      </c:bar3DChart>
      <c:catAx>
        <c:axId val="43779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5883648"/>
        <c:crosses val="autoZero"/>
        <c:auto val="1"/>
        <c:lblAlgn val="ctr"/>
        <c:lblOffset val="100"/>
      </c:catAx>
      <c:valAx>
        <c:axId val="758836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377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392B375-F59A-4C4C-B874-E0EDBFA02689}" type="datetimeFigureOut">
              <a:rPr lang="hu-HU"/>
              <a:pPr>
                <a:defRPr/>
              </a:pPr>
              <a:t>2021.10.11.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8C332B-F739-4919-ACFD-829A2E8A43A1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922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4E9993-FE73-4510-BD15-F582D3EB8E8D}" type="slidenum">
              <a:rPr lang="hu-HU" altLang="hu-HU"/>
              <a:pPr/>
              <a:t>5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1741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ED886F-B4F8-44D9-AC02-0F627C0F1A3D}" type="slidenum">
              <a:rPr lang="hu-HU" altLang="hu-HU"/>
              <a:pPr/>
              <a:t>11</a:t>
            </a:fld>
            <a:endParaRPr lang="hu-HU" alt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E0F78D-677A-4D73-A38D-46FA57D64CE6}" type="slidenum">
              <a:rPr lang="es-ES" altLang="hu-HU"/>
              <a:pPr/>
              <a:t>‹#›</a:t>
            </a:fld>
            <a:endParaRPr lang="es-ES" alt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D85B1-51CB-4F1D-BD3E-7C20FD9584AD}" type="slidenum">
              <a:rPr lang="es-ES" altLang="hu-HU"/>
              <a:pPr/>
              <a:t>‹#›</a:t>
            </a:fld>
            <a:endParaRPr lang="es-ES" alt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ACD005-E811-4E15-A060-E966D554A002}" type="slidenum">
              <a:rPr lang="es-ES" altLang="hu-HU"/>
              <a:pPr/>
              <a:t>‹#›</a:t>
            </a:fld>
            <a:endParaRPr lang="es-ES" alt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1B085C-0DAD-4537-9CFE-FBFDC0742EFC}" type="slidenum">
              <a:rPr lang="es-ES" altLang="hu-HU"/>
              <a:pPr/>
              <a:t>‹#›</a:t>
            </a:fld>
            <a:endParaRPr lang="es-ES" alt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363EF4-7C35-4E4C-A8ED-8987BA3F57EE}" type="slidenum">
              <a:rPr lang="es-ES" altLang="hu-HU"/>
              <a:pPr/>
              <a:t>‹#›</a:t>
            </a:fld>
            <a:endParaRPr lang="es-ES" alt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3ECFA-499C-478A-8673-E37767B36666}" type="slidenum">
              <a:rPr lang="es-ES" altLang="hu-HU"/>
              <a:pPr/>
              <a:t>‹#›</a:t>
            </a:fld>
            <a:endParaRPr lang="es-ES" alt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244C72-BE0A-4EE4-B90C-B8B5DE188AC0}" type="slidenum">
              <a:rPr lang="es-ES" altLang="hu-HU"/>
              <a:pPr/>
              <a:t>‹#›</a:t>
            </a:fld>
            <a:endParaRPr lang="es-ES" alt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9BF0C-0260-4419-8FCA-57F2E8B7CC7D}" type="slidenum">
              <a:rPr lang="es-ES" altLang="hu-HU"/>
              <a:pPr/>
              <a:t>‹#›</a:t>
            </a:fld>
            <a:endParaRPr lang="es-ES" alt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406E55-B900-4849-8A33-C10BC7B66FAD}" type="slidenum">
              <a:rPr lang="es-ES" altLang="hu-HU"/>
              <a:pPr/>
              <a:t>‹#›</a:t>
            </a:fld>
            <a:endParaRPr lang="es-ES" alt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0585D-B926-4F36-BA34-5DF7A0B5586F}" type="slidenum">
              <a:rPr lang="es-ES" altLang="hu-HU"/>
              <a:pPr/>
              <a:t>‹#›</a:t>
            </a:fld>
            <a:endParaRPr lang="es-ES" alt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7659D8-FD79-482C-AD21-E4B8CC0472E4}" type="slidenum">
              <a:rPr lang="es-ES" altLang="hu-HU"/>
              <a:pPr/>
              <a:t>‹#›</a:t>
            </a:fld>
            <a:endParaRPr lang="es-ES" alt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hu-H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hu-HU" smtClean="0"/>
              <a:t>Haga clic para modificar el estilo de texto del patrón</a:t>
            </a:r>
          </a:p>
          <a:p>
            <a:pPr lvl="1"/>
            <a:r>
              <a:rPr lang="es-ES" altLang="hu-HU" smtClean="0"/>
              <a:t>Segundo nivel</a:t>
            </a:r>
          </a:p>
          <a:p>
            <a:pPr lvl="2"/>
            <a:r>
              <a:rPr lang="es-ES" altLang="hu-HU" smtClean="0"/>
              <a:t>Tercer nivel</a:t>
            </a:r>
          </a:p>
          <a:p>
            <a:pPr lvl="3"/>
            <a:r>
              <a:rPr lang="es-ES" altLang="hu-HU" smtClean="0"/>
              <a:t>Cuarto nivel</a:t>
            </a:r>
          </a:p>
          <a:p>
            <a:pPr lvl="4"/>
            <a:r>
              <a:rPr lang="es-ES" altLang="hu-H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 alt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 alt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DF16D33-DCBB-4A06-AF5B-DE919EEFA3F4}" type="slidenum">
              <a:rPr lang="es-ES" altLang="hu-HU"/>
              <a:pPr/>
              <a:t>‹#›</a:t>
            </a:fld>
            <a:endParaRPr lang="es-ES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diagram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979613" y="549275"/>
            <a:ext cx="6985000" cy="3743325"/>
          </a:xfrm>
        </p:spPr>
        <p:txBody>
          <a:bodyPr anchor="ctr"/>
          <a:lstStyle/>
          <a:p>
            <a:pPr>
              <a:defRPr/>
            </a:pPr>
            <a:r>
              <a:rPr lang="hu-HU" sz="4000" b="1" dirty="0">
                <a:solidFill>
                  <a:schemeClr val="bg1">
                    <a:lumMod val="25000"/>
                  </a:schemeClr>
                </a:solidFill>
              </a:rPr>
              <a:t>Érettségi eredmények </a:t>
            </a:r>
            <a:r>
              <a:rPr lang="hu-HU" sz="4000" b="1" dirty="0" smtClean="0">
                <a:solidFill>
                  <a:schemeClr val="bg1">
                    <a:lumMod val="25000"/>
                  </a:schemeClr>
                </a:solidFill>
              </a:rPr>
              <a:t/>
            </a:r>
            <a:br>
              <a:rPr lang="hu-HU" sz="4000" b="1" dirty="0" smtClean="0">
                <a:solidFill>
                  <a:schemeClr val="bg1">
                    <a:lumMod val="25000"/>
                  </a:schemeClr>
                </a:solidFill>
              </a:rPr>
            </a:br>
            <a:r>
              <a:rPr lang="hu-HU" sz="4000" b="1" dirty="0" smtClean="0">
                <a:solidFill>
                  <a:schemeClr val="bg1">
                    <a:lumMod val="25000"/>
                  </a:schemeClr>
                </a:solidFill>
              </a:rPr>
              <a:t>2021</a:t>
            </a:r>
            <a:r>
              <a:rPr lang="hu-HU" sz="4000" b="1" dirty="0">
                <a:solidFill>
                  <a:schemeClr val="bg1">
                    <a:lumMod val="25000"/>
                  </a:schemeClr>
                </a:solidFill>
              </a:rPr>
              <a:t>. </a:t>
            </a:r>
            <a:br>
              <a:rPr lang="hu-HU" sz="4000" b="1" dirty="0">
                <a:solidFill>
                  <a:schemeClr val="bg1">
                    <a:lumMod val="25000"/>
                  </a:schemeClr>
                </a:solidFill>
              </a:rPr>
            </a:br>
            <a:endParaRPr lang="hu-HU" sz="4000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2051" name="Rectangle 66"/>
          <p:cNvSpPr>
            <a:spLocks noGrp="1" noChangeArrowheads="1"/>
          </p:cNvSpPr>
          <p:nvPr>
            <p:ph type="subTitle" idx="1"/>
          </p:nvPr>
        </p:nvSpPr>
        <p:spPr>
          <a:xfrm>
            <a:off x="3635375" y="3860800"/>
            <a:ext cx="5257800" cy="1778000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>
                <a:solidFill>
                  <a:schemeClr val="bg1">
                    <a:lumMod val="25000"/>
                  </a:schemeClr>
                </a:solidFill>
              </a:rPr>
              <a:t/>
            </a:r>
            <a:br>
              <a:rPr lang="hu-HU" sz="3200" b="1" dirty="0">
                <a:solidFill>
                  <a:schemeClr val="bg1">
                    <a:lumMod val="25000"/>
                  </a:schemeClr>
                </a:solidFill>
              </a:rPr>
            </a:br>
            <a:r>
              <a:rPr lang="hu-HU" sz="3200" dirty="0">
                <a:solidFill>
                  <a:schemeClr val="bg1">
                    <a:lumMod val="25000"/>
                  </a:schemeClr>
                </a:solidFill>
              </a:rPr>
              <a:t>Érdi Vörösmarty Mihály Gimnázium</a:t>
            </a:r>
          </a:p>
          <a:p>
            <a:pPr eaLnBrk="1" hangingPunct="1">
              <a:defRPr/>
            </a:pPr>
            <a:endParaRPr lang="hu-HU" altLang="hu-H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539750" y="992188"/>
            <a:ext cx="810101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b="1">
                <a:latin typeface="Times New Roman" pitchFamily="18" charset="0"/>
                <a:cs typeface="Times New Roman" pitchFamily="18" charset="0"/>
              </a:rPr>
              <a:t>Az emelt szintű írásbeli vizsgadolgozatok javítására vonatkozó tanulói észrevételek bírálatának eredménye</a:t>
            </a:r>
          </a:p>
        </p:txBody>
      </p:sp>
      <p:sp>
        <p:nvSpPr>
          <p:cNvPr id="14339" name="Text Box 99"/>
          <p:cNvSpPr txBox="1">
            <a:spLocks noChangeArrowheads="1"/>
          </p:cNvSpPr>
          <p:nvPr/>
        </p:nvSpPr>
        <p:spPr bwMode="auto">
          <a:xfrm>
            <a:off x="539750" y="4941888"/>
            <a:ext cx="8101013" cy="341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hu-HU" b="1">
                <a:latin typeface="Times New Roman" pitchFamily="18" charset="0"/>
                <a:cs typeface="Times New Roman" pitchFamily="18" charset="0"/>
              </a:rPr>
              <a:t>A javítás „minősége” állandó, nem változott az egyes vizsgaidőszakokban.</a:t>
            </a:r>
            <a:endParaRPr lang="hu-HU" sz="12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7685" name="Group 165"/>
          <p:cNvGraphicFramePr>
            <a:graphicFrameLocks noGrp="1"/>
          </p:cNvGraphicFramePr>
          <p:nvPr/>
        </p:nvGraphicFramePr>
        <p:xfrm>
          <a:off x="1214438" y="1666875"/>
          <a:ext cx="6750000" cy="3216942"/>
        </p:xfrm>
        <a:graphic>
          <a:graphicData uri="http://schemas.openxmlformats.org/drawingml/2006/table">
            <a:tbl>
              <a:tblPr/>
              <a:tblGrid>
                <a:gridCol w="108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9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0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 eredeti értékelés helybenhagyva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Pontszám </a:t>
                      </a:r>
                      <a:br>
                        <a:rPr kumimoji="0" lang="hu-H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hu-H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emelkedés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Pontszám </a:t>
                      </a:r>
                      <a:br>
                        <a:rPr kumimoji="0" lang="hu-H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hu-H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csökkenés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2015.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27,4%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71,6%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1,3%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2016.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26,3%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72,1%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1,6%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2017.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23,5%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75,5%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1,0%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2018.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28,9 %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70,3%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0,7%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2019.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29,1%</a:t>
                      </a:r>
                      <a:endParaRPr kumimoji="0" lang="hu-H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69,5%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1,4%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ctr"/>
                      <a:r>
                        <a:rPr lang="hu-HU" sz="17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2020.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21,8%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77,1%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b="0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1,1%</a:t>
                      </a:r>
                      <a:endParaRPr lang="hu-HU" sz="17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ctr"/>
                      <a:r>
                        <a:rPr lang="hu-HU" sz="18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2021.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23,4%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75,7%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0,9%</a:t>
                      </a:r>
                      <a:endParaRPr lang="hu-HU" sz="18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8710613" y="5600700"/>
            <a:ext cx="285750" cy="196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2BB79710-F32B-4CFB-84F4-CDA91EF1B84E}" type="slidenum">
              <a:rPr lang="hu-HU" sz="600" b="1"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hu-HU" sz="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059113" y="0"/>
            <a:ext cx="3657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u-HU" altLang="hu-HU" sz="3600" b="1">
              <a:solidFill>
                <a:srgbClr val="D40026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677275" y="63674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altLang="hu-HU" sz="240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50825" y="549275"/>
            <a:ext cx="8642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altLang="hu-HU" sz="3000" b="1"/>
              <a:t>A tanulói észrevételek bírálatának eredménye</a:t>
            </a:r>
          </a:p>
        </p:txBody>
      </p:sp>
      <p:pic>
        <p:nvPicPr>
          <p:cNvPr id="16389" name="Kép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488" y="1711325"/>
            <a:ext cx="798512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>
          <a:xfrm>
            <a:off x="2171700" y="115888"/>
            <a:ext cx="6378575" cy="1081087"/>
          </a:xfrm>
        </p:spPr>
        <p:txBody>
          <a:bodyPr/>
          <a:lstStyle/>
          <a:p>
            <a:r>
              <a:rPr lang="hu-HU" altLang="hu-HU" smtClean="0"/>
              <a:t>12.a</a:t>
            </a:r>
          </a:p>
        </p:txBody>
      </p:sp>
      <p:pic>
        <p:nvPicPr>
          <p:cNvPr id="18435" name="Kép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15888"/>
            <a:ext cx="6696075" cy="66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title"/>
          </p:nvPr>
        </p:nvSpPr>
        <p:spPr>
          <a:xfrm>
            <a:off x="2171700" y="333375"/>
            <a:ext cx="6378575" cy="792163"/>
          </a:xfrm>
        </p:spPr>
        <p:txBody>
          <a:bodyPr/>
          <a:lstStyle/>
          <a:p>
            <a:r>
              <a:rPr lang="hu-HU" altLang="hu-HU" smtClean="0"/>
              <a:t>12.b</a:t>
            </a:r>
          </a:p>
        </p:txBody>
      </p:sp>
      <p:pic>
        <p:nvPicPr>
          <p:cNvPr id="19459" name="Kép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158875"/>
            <a:ext cx="6840538" cy="533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>
          <a:xfrm>
            <a:off x="2171700" y="188913"/>
            <a:ext cx="6378575" cy="863600"/>
          </a:xfrm>
        </p:spPr>
        <p:txBody>
          <a:bodyPr/>
          <a:lstStyle/>
          <a:p>
            <a:r>
              <a:rPr lang="hu-HU" altLang="hu-HU" smtClean="0"/>
              <a:t>12.c</a:t>
            </a:r>
          </a:p>
        </p:txBody>
      </p:sp>
      <p:pic>
        <p:nvPicPr>
          <p:cNvPr id="20483" name="Kép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88913"/>
            <a:ext cx="6697662" cy="655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Kép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260350"/>
            <a:ext cx="633730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/>
          </p:nvPr>
        </p:nvSpPr>
        <p:spPr>
          <a:xfrm>
            <a:off x="1763713" y="188913"/>
            <a:ext cx="6786562" cy="863600"/>
          </a:xfrm>
        </p:spPr>
        <p:txBody>
          <a:bodyPr/>
          <a:lstStyle/>
          <a:p>
            <a:r>
              <a:rPr lang="hu-HU" altLang="hu-HU" smtClean="0"/>
              <a:t>12.e</a:t>
            </a:r>
          </a:p>
        </p:txBody>
      </p:sp>
      <p:pic>
        <p:nvPicPr>
          <p:cNvPr id="22531" name="Kép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88913"/>
            <a:ext cx="6697663" cy="658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Kép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484313"/>
            <a:ext cx="769937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ím 1"/>
          <p:cNvSpPr>
            <a:spLocks noGrp="1"/>
          </p:cNvSpPr>
          <p:nvPr>
            <p:ph type="title"/>
          </p:nvPr>
        </p:nvSpPr>
        <p:spPr>
          <a:xfrm>
            <a:off x="2171700" y="260350"/>
            <a:ext cx="6378575" cy="1223963"/>
          </a:xfrm>
        </p:spPr>
        <p:txBody>
          <a:bodyPr/>
          <a:lstStyle/>
          <a:p>
            <a:r>
              <a:rPr lang="hu-HU" altLang="hu-HU" smtClean="0"/>
              <a:t>Érettségi eredmények</a:t>
            </a:r>
          </a:p>
        </p:txBody>
      </p:sp>
      <p:sp>
        <p:nvSpPr>
          <p:cNvPr id="2457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altLang="hu-HU" smtClean="0"/>
          </a:p>
        </p:txBody>
      </p:sp>
      <p:pic>
        <p:nvPicPr>
          <p:cNvPr id="24580" name="Kép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1600200"/>
            <a:ext cx="85693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Kép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04813"/>
            <a:ext cx="8401050" cy="617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39750" y="992188"/>
            <a:ext cx="81010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Tények, számok a vizsgákról 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39750" y="1593850"/>
            <a:ext cx="8101013" cy="593725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57175" indent="-257175" algn="ctr">
              <a:defRPr/>
            </a:pPr>
            <a:r>
              <a:rPr lang="hu-H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2021. május-júniusában érettségi vizsgát tett </a:t>
            </a:r>
          </a:p>
          <a:p>
            <a:pPr marL="257175" indent="-257175" algn="ctr">
              <a:defRPr/>
            </a:pP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106 907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109 275 </a:t>
            </a:r>
            <a:r>
              <a:rPr lang="hu-H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109 854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82 539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108 480 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fő</a:t>
            </a:r>
            <a:endParaRPr lang="hu-H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539750" y="2386013"/>
            <a:ext cx="8101013" cy="1350962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57175" indent="-257175" defTabSz="1344613">
              <a:tabLst>
                <a:tab pos="4048125" algn="r"/>
                <a:tab pos="4857750" algn="r"/>
                <a:tab pos="5668963" algn="r"/>
                <a:tab pos="6524625" algn="r"/>
                <a:tab pos="7537450" algn="r"/>
              </a:tabLst>
            </a:pPr>
            <a:r>
              <a:rPr lang="hu-H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Az összes értékelt vizsgatárgyi vizsga:</a:t>
            </a:r>
            <a:r>
              <a:rPr lang="hu-H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417 841</a:t>
            </a:r>
            <a:r>
              <a:rPr lang="hu-H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421 448</a:t>
            </a:r>
            <a:r>
              <a:rPr lang="hu-H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419 331</a:t>
            </a:r>
            <a:r>
              <a:rPr lang="hu-H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383 809	</a:t>
            </a:r>
            <a:r>
              <a:rPr lang="hu-H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418 329</a:t>
            </a:r>
          </a:p>
          <a:p>
            <a:pPr marL="601663" lvl="2" indent="-257175" defTabSz="1344613">
              <a:buFont typeface="Wingdings" pitchFamily="2" charset="2"/>
              <a:buChar char="q"/>
              <a:tabLst>
                <a:tab pos="4048125" algn="r"/>
                <a:tab pos="4857750" algn="r"/>
                <a:tab pos="5668963" algn="r"/>
                <a:tab pos="6524625" algn="r"/>
                <a:tab pos="7537450" algn="r"/>
              </a:tabLst>
            </a:pPr>
            <a:r>
              <a:rPr lang="hu-H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középszintű vizsgatárgyi vizsga:</a:t>
            </a:r>
            <a:r>
              <a:rPr lang="hu-HU" sz="1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344 206</a:t>
            </a:r>
            <a:r>
              <a:rPr lang="hu-HU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347 163</a:t>
            </a:r>
            <a:r>
              <a:rPr lang="hu-H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340 207</a:t>
            </a:r>
            <a:r>
              <a:rPr lang="hu-HU"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291 278	</a:t>
            </a:r>
            <a:r>
              <a:rPr lang="hu-H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320 368</a:t>
            </a:r>
          </a:p>
          <a:p>
            <a:pPr marL="601663" lvl="2" indent="-257175" defTabSz="1344613">
              <a:spcBef>
                <a:spcPct val="10000"/>
              </a:spcBef>
              <a:buFont typeface="Wingdings" pitchFamily="2" charset="2"/>
              <a:buChar char="q"/>
              <a:tabLst>
                <a:tab pos="4048125" algn="r"/>
                <a:tab pos="4857750" algn="r"/>
                <a:tab pos="5668963" algn="r"/>
                <a:tab pos="6524625" algn="r"/>
                <a:tab pos="7537450" algn="r"/>
              </a:tabLst>
            </a:pPr>
            <a:r>
              <a:rPr lang="hu-H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emelt szintű vizsgatárgyi vizsga:</a:t>
            </a:r>
            <a:r>
              <a:rPr lang="hu-H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hu-HU" sz="1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40 832</a:t>
            </a:r>
            <a:r>
              <a:rPr lang="hu-H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40 775</a:t>
            </a:r>
            <a:r>
              <a:rPr lang="hu-H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43 143</a:t>
            </a:r>
            <a:r>
              <a:rPr lang="hu-HU"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54 173	</a:t>
            </a:r>
            <a:r>
              <a:rPr lang="hu-H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65 524</a:t>
            </a:r>
          </a:p>
          <a:p>
            <a:pPr marL="601663" lvl="2" indent="-257175" defTabSz="1344613">
              <a:spcBef>
                <a:spcPct val="10000"/>
              </a:spcBef>
              <a:buFont typeface="Wingdings" pitchFamily="2" charset="2"/>
              <a:buChar char="q"/>
              <a:tabLst>
                <a:tab pos="4048125" algn="r"/>
                <a:tab pos="4857750" algn="r"/>
                <a:tab pos="5668963" algn="r"/>
                <a:tab pos="6524625" algn="r"/>
                <a:tab pos="7537450" algn="r"/>
              </a:tabLst>
            </a:pPr>
            <a:r>
              <a:rPr lang="hu-H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korábbi vizsgaeredmények beszámítása</a:t>
            </a:r>
            <a:r>
              <a:rPr lang="hu-H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	</a:t>
            </a:r>
            <a:r>
              <a:rPr lang="hu-HU" sz="1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32 803</a:t>
            </a:r>
            <a:r>
              <a:rPr lang="hu-HU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33 510</a:t>
            </a:r>
            <a:r>
              <a:rPr lang="hu-H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35 981</a:t>
            </a:r>
            <a:r>
              <a:rPr lang="hu-HU"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38 358	</a:t>
            </a:r>
            <a:r>
              <a:rPr lang="hu-H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32 437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9750" y="3960813"/>
            <a:ext cx="8101013" cy="1133475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ct val="20000"/>
              </a:spcBef>
              <a:tabLst>
                <a:tab pos="271463" algn="l"/>
                <a:tab pos="4037410" algn="r"/>
                <a:tab pos="4638675" algn="r"/>
                <a:tab pos="5382816" algn="r"/>
                <a:tab pos="6121004" algn="r"/>
                <a:tab pos="6965156" algn="r"/>
                <a:tab pos="7073504" algn="l"/>
              </a:tabLst>
              <a:defRPr/>
            </a:pPr>
            <a:r>
              <a:rPr lang="hu-H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Érettségi bizonyítványt kapott</a:t>
            </a:r>
            <a:r>
              <a:rPr lang="hu-H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67 015</a:t>
            </a:r>
            <a:r>
              <a:rPr lang="hu-H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67 919</a:t>
            </a:r>
            <a:r>
              <a:rPr lang="hu-H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66 492	68 148	</a:t>
            </a:r>
            <a:r>
              <a:rPr lang="hu-H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67 888	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fő</a:t>
            </a:r>
          </a:p>
          <a:p>
            <a:pPr>
              <a:spcBef>
                <a:spcPct val="20000"/>
              </a:spcBef>
              <a:tabLst>
                <a:tab pos="271463" algn="l"/>
                <a:tab pos="4037410" algn="r"/>
                <a:tab pos="4638675" algn="r"/>
                <a:tab pos="5382816" algn="r"/>
                <a:tab pos="6121004" algn="r"/>
                <a:tab pos="6965156" algn="r"/>
                <a:tab pos="7073504" algn="l"/>
              </a:tabLst>
              <a:defRPr/>
            </a:pPr>
            <a:r>
              <a:rPr lang="hu-H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Tanúsítványt kapott	</a:t>
            </a:r>
            <a:r>
              <a:rPr lang="hu-H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16 594</a:t>
            </a:r>
            <a:r>
              <a:rPr lang="hu-H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16 951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17 495</a:t>
            </a:r>
            <a:r>
              <a:rPr lang="hu-HU" sz="15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23 146	</a:t>
            </a:r>
            <a:r>
              <a:rPr lang="hu-H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22 045	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fő</a:t>
            </a:r>
            <a:r>
              <a:rPr lang="hu-H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20000"/>
              </a:spcBef>
              <a:tabLst>
                <a:tab pos="271463" algn="l"/>
                <a:tab pos="4037410" algn="r"/>
                <a:tab pos="4638675" algn="r"/>
                <a:tab pos="5382816" algn="r"/>
                <a:tab pos="6121004" algn="r"/>
                <a:tab pos="6965156" algn="r"/>
                <a:tab pos="7073504" algn="l"/>
              </a:tabLst>
              <a:defRPr/>
            </a:pPr>
            <a:r>
              <a:rPr lang="hu-H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– 	</a:t>
            </a:r>
            <a:r>
              <a:rPr lang="hu-H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18 614	</a:t>
            </a:r>
            <a:r>
              <a:rPr lang="hu-H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18 867	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19 480	</a:t>
            </a:r>
            <a:r>
              <a:rPr lang="hu-H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24 767	</a:t>
            </a:r>
            <a:r>
              <a:rPr lang="hu-H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23 823	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vizsgáról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8710613" y="5600700"/>
            <a:ext cx="285750" cy="196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961E7867-08E2-4905-B132-7C6282F46AC8}" type="slidenum">
              <a:rPr lang="hu-HU" sz="600" b="1"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hu-HU" sz="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71700" y="333375"/>
            <a:ext cx="6378575" cy="863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u-HU" dirty="0" smtClean="0"/>
              <a:t>Középszintű érettségi eredmények (%)</a:t>
            </a:r>
            <a:endParaRPr lang="hu-HU" dirty="0"/>
          </a:p>
        </p:txBody>
      </p:sp>
      <p:graphicFrame>
        <p:nvGraphicFramePr>
          <p:cNvPr id="8" name="Tartalom helye 7"/>
          <p:cNvGraphicFramePr>
            <a:graphicFrameLocks noGrp="1"/>
          </p:cNvGraphicFramePr>
          <p:nvPr>
            <p:ph sz="quarter" idx="1"/>
          </p:nvPr>
        </p:nvGraphicFramePr>
        <p:xfrm>
          <a:off x="468313" y="1412875"/>
          <a:ext cx="8567737" cy="5329238"/>
        </p:xfrm>
        <a:graphic>
          <a:graphicData uri="http://schemas.openxmlformats.org/drawingml/2006/table">
            <a:tbl>
              <a:tblPr/>
              <a:tblGrid>
                <a:gridCol w="14523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71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36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94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9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74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342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592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5945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5945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393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8743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03421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297207"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Orsz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VMG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Orsz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VMG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Orsz.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VMG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Orsz.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VMG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345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Magyar nyelv és irodalom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2018.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2018</a:t>
                      </a:r>
                      <a:r>
                        <a:rPr lang="hu-HU" sz="1400" b="1" i="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.</a:t>
                      </a:r>
                      <a:endParaRPr lang="hu-HU" sz="1400" b="1" i="0" u="none" strike="noStrike" dirty="0">
                        <a:solidFill>
                          <a:schemeClr val="bg2">
                            <a:lumMod val="9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2019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2019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2020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2020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2021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2021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053"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Százalék átlag: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59,6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80,8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63,4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82,8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73,9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82,6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66,3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82,5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4010"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Osztályzat átlag: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3,81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3,4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4,7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3240"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3053"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2018.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2018</a:t>
                      </a:r>
                      <a:r>
                        <a:rPr lang="hu-HU" sz="1400" b="1" i="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.</a:t>
                      </a:r>
                      <a:endParaRPr lang="hu-HU" sz="1400" b="1" i="0" u="none" strike="noStrike" dirty="0">
                        <a:solidFill>
                          <a:schemeClr val="bg2">
                            <a:lumMod val="9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2019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2019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2020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2020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+mn-lt"/>
                        </a:rPr>
                        <a:t>2021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+mn-lt"/>
                        </a:rPr>
                        <a:t>2021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3053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Matematika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Százalék átlag: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48,2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75,9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48,9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76,2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62,3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84,2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51,2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82,6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4010"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Osztályzat átlag: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3,15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3,2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4,6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3240"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1961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Történelem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2018.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2018</a:t>
                      </a:r>
                      <a:r>
                        <a:rPr lang="hu-HU" sz="1400" b="1" i="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.</a:t>
                      </a:r>
                      <a:endParaRPr lang="hu-HU" sz="1400" b="1" i="0" u="none" strike="noStrike" dirty="0">
                        <a:solidFill>
                          <a:schemeClr val="bg2">
                            <a:lumMod val="9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2019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2019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2020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2020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+mn-lt"/>
                        </a:rPr>
                        <a:t>2021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+mn-lt"/>
                        </a:rPr>
                        <a:t>2021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3053"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Százalék átlag: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58,1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80,0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59,3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79,8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66,7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78,5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52,2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76,9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54010"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Osztályzat átlag: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3,45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3,2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4,4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3240"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3053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Angol nyelv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2018.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2018</a:t>
                      </a:r>
                      <a:r>
                        <a:rPr lang="hu-HU" sz="1400" b="1" i="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.</a:t>
                      </a:r>
                      <a:endParaRPr lang="hu-HU" sz="1400" b="1" i="0" u="none" strike="noStrike" dirty="0">
                        <a:solidFill>
                          <a:schemeClr val="bg2">
                            <a:lumMod val="9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2019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2019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2020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2020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+mn-lt"/>
                        </a:rPr>
                        <a:t>2021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+mn-lt"/>
                        </a:rPr>
                        <a:t>2021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3053"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Százalék átlag: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61,0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89,5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68,3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90,9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70,0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83,2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64,8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91,6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54010"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Osztályzat átlag: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3,48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3,6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4,9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154987" cy="1008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u-HU" dirty="0" smtClean="0"/>
              <a:t>Középszintű érettségi eredmények (%)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sz="quarter" idx="1"/>
          </p:nvPr>
        </p:nvGraphicFramePr>
        <p:xfrm>
          <a:off x="414338" y="1252538"/>
          <a:ext cx="8569325" cy="5435600"/>
        </p:xfrm>
        <a:graphic>
          <a:graphicData uri="http://schemas.openxmlformats.org/drawingml/2006/table">
            <a:tbl>
              <a:tblPr/>
              <a:tblGrid>
                <a:gridCol w="12139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81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40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40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4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267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407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281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12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4267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4281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85486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8549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402813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Német </a:t>
                      </a:r>
                      <a:r>
                        <a:rPr lang="hu-H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nyelv</a:t>
                      </a:r>
                      <a:endParaRPr lang="hu-H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2018.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2018</a:t>
                      </a:r>
                      <a:r>
                        <a:rPr lang="hu-HU" sz="1400" b="1" i="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.</a:t>
                      </a:r>
                      <a:endParaRPr lang="hu-HU" sz="1400" b="1" i="0" u="none" strike="noStrike" dirty="0">
                        <a:solidFill>
                          <a:schemeClr val="bg2">
                            <a:lumMod val="9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2019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2019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2020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2020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2021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2021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146"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Százalék átlag: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57,8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83,3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60,3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89,4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70,0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84,0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57,4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85,5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684"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Osztályzat átlag: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3,4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4,8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3974"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397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Biológia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2018.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2018</a:t>
                      </a:r>
                      <a:r>
                        <a:rPr lang="hu-HU" sz="1400" b="1" i="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.</a:t>
                      </a:r>
                      <a:endParaRPr lang="hu-HU" sz="1400" b="1" i="0" u="none" strike="noStrike" dirty="0">
                        <a:solidFill>
                          <a:schemeClr val="bg2">
                            <a:lumMod val="9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2019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2019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2020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2020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+mn-lt"/>
                        </a:rPr>
                        <a:t>2021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+mn-lt"/>
                        </a:rPr>
                        <a:t>2021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4603"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Százalék átlag: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60,8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82,3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53,3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69,0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53,4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69,5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2684"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Osztályzat átlag: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3,3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4,0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3974"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397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Fizika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2018.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2018</a:t>
                      </a:r>
                      <a:r>
                        <a:rPr lang="hu-HU" sz="1400" b="1" i="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.</a:t>
                      </a:r>
                      <a:endParaRPr lang="hu-HU" sz="1400" b="1" i="0" u="none" strike="noStrike" dirty="0">
                        <a:solidFill>
                          <a:schemeClr val="bg2">
                            <a:lumMod val="9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2019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2019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2020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2020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+mn-lt"/>
                        </a:rPr>
                        <a:t>2021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+mn-lt"/>
                        </a:rPr>
                        <a:t>2021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4603"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Százalék átlag: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70,4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87,4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75,2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76,8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75,0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83,2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75,2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88,7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2684"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Osztályzat átlag: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4,3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4,9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3974"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397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Kémia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2018.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2018</a:t>
                      </a:r>
                      <a:r>
                        <a:rPr lang="hu-HU" sz="1400" b="1" i="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.</a:t>
                      </a:r>
                      <a:endParaRPr lang="hu-HU" sz="1400" b="1" i="0" u="none" strike="noStrike" dirty="0">
                        <a:solidFill>
                          <a:schemeClr val="bg2">
                            <a:lumMod val="9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2019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2019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2020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2020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+mn-lt"/>
                        </a:rPr>
                        <a:t>2021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+mn-lt"/>
                        </a:rPr>
                        <a:t>2021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4603"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Százalék átlag: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65,9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98,0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69,6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64,3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67,5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87,0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92684">
                <a:tc>
                  <a:txBody>
                    <a:bodyPr/>
                    <a:lstStyle/>
                    <a:p>
                      <a:pPr algn="ctr" fontAlgn="b"/>
                      <a:endParaRPr lang="hu-H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Osztályzat átlag: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4,0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3974"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397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Informatika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2018.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2018</a:t>
                      </a:r>
                      <a:r>
                        <a:rPr lang="hu-HU" sz="1400" b="1" i="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.</a:t>
                      </a:r>
                      <a:endParaRPr lang="hu-HU" sz="1400" b="1" i="0" u="none" strike="noStrike" dirty="0">
                        <a:solidFill>
                          <a:schemeClr val="bg2">
                            <a:lumMod val="9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2019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2019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2020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2020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+mn-lt"/>
                        </a:rPr>
                        <a:t>2021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+mn-lt"/>
                        </a:rPr>
                        <a:t>2021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4603"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Százalék átlag: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60,6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81,5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72,2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64,3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69,4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66,6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81,0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92684">
                <a:tc>
                  <a:txBody>
                    <a:bodyPr/>
                    <a:lstStyle/>
                    <a:p>
                      <a:pPr algn="l" fontAlgn="b"/>
                      <a:endParaRPr lang="hu-H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Osztályzat átlag: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4,1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4,6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Középszintű érettségi eredmények (%)</a:t>
            </a:r>
          </a:p>
        </p:txBody>
      </p:sp>
      <p:pic>
        <p:nvPicPr>
          <p:cNvPr id="28675" name="Kép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00213"/>
            <a:ext cx="8280400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Kép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450" y="1052513"/>
            <a:ext cx="79946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71700" y="188913"/>
            <a:ext cx="6378575" cy="7921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u-HU" dirty="0" smtClean="0"/>
              <a:t>Emelt szintű érettségi eredmények (%)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sz="quarter" idx="1"/>
          </p:nvPr>
        </p:nvGraphicFramePr>
        <p:xfrm>
          <a:off x="395288" y="1196975"/>
          <a:ext cx="8640762" cy="5545138"/>
        </p:xfrm>
        <a:graphic>
          <a:graphicData uri="http://schemas.openxmlformats.org/drawingml/2006/table">
            <a:tbl>
              <a:tblPr/>
              <a:tblGrid>
                <a:gridCol w="14176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14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15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15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3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15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150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039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6803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0150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2057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0150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0150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225252"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Orsz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VMG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Orsz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VMG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Orsz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VMG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Orsz.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VMG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874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Magyar nyelv és irodalom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2018.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2018</a:t>
                      </a:r>
                      <a:r>
                        <a:rPr lang="hu-HU" sz="1400" b="1" i="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.</a:t>
                      </a:r>
                      <a:endParaRPr lang="hu-HU" sz="1400" b="1" i="0" u="none" strike="noStrike" dirty="0">
                        <a:solidFill>
                          <a:schemeClr val="bg2">
                            <a:lumMod val="9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2019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2019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2020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2020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2021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2021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874"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Százalék átlag: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69,0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68,2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73,9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58,1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75,7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64,0</a:t>
                      </a:r>
                      <a:endParaRPr lang="hu-HU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81,3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874"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Osztályzat átlag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4,1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4,5</a:t>
                      </a:r>
                      <a:endParaRPr lang="hu-HU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5,0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250"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5250"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2018.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2018</a:t>
                      </a:r>
                      <a:r>
                        <a:rPr lang="hu-HU" sz="1400" b="1" i="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.</a:t>
                      </a:r>
                      <a:endParaRPr lang="hu-HU" sz="1400" b="1" i="0" u="none" strike="noStrike" dirty="0">
                        <a:solidFill>
                          <a:schemeClr val="bg2">
                            <a:lumMod val="9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2019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2019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2020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2020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2021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2021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0874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Matematika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Százalék átlag: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73,8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80,1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65,5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72,6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62,6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75,8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0874"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Osztályzat átlag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4,2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4,8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5250"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525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Történelem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2018.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2018</a:t>
                      </a:r>
                      <a:r>
                        <a:rPr lang="hu-HU" sz="1400" b="1" i="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.</a:t>
                      </a:r>
                      <a:endParaRPr lang="hu-HU" sz="1400" b="1" i="0" u="none" strike="noStrike" dirty="0">
                        <a:solidFill>
                          <a:schemeClr val="bg2">
                            <a:lumMod val="9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2019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2019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2020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2020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2021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2021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0874"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Százalék átlag: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66,6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67,4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65,9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71,2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63,2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73,2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0874"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Osztályzat átlag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4,2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4,9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5250"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525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Angol nyelv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2018.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2018</a:t>
                      </a:r>
                      <a:r>
                        <a:rPr lang="hu-HU" sz="1400" b="1" i="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.</a:t>
                      </a:r>
                      <a:endParaRPr lang="hu-HU" sz="1400" b="1" i="0" u="none" strike="noStrike" dirty="0">
                        <a:solidFill>
                          <a:schemeClr val="bg2">
                            <a:lumMod val="9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2019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2019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2020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2020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2021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2021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40874"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Százalék átlag: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76,4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77,0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71,1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71,2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74,6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84,9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40874"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Osztályzat átlag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4,8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4,9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71700" y="115888"/>
            <a:ext cx="6378575" cy="11525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u-HU" dirty="0" smtClean="0"/>
              <a:t>Emelt szintű érettségi eredmények (%)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sz="quarter" idx="1"/>
          </p:nvPr>
        </p:nvGraphicFramePr>
        <p:xfrm>
          <a:off x="395288" y="1268413"/>
          <a:ext cx="8640762" cy="5400675"/>
        </p:xfrm>
        <a:graphic>
          <a:graphicData uri="http://schemas.openxmlformats.org/drawingml/2006/table">
            <a:tbl>
              <a:tblPr/>
              <a:tblGrid>
                <a:gridCol w="10711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95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07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07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7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071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071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511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9071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9071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1871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1426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67154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241134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Német nyelv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2018.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2018</a:t>
                      </a:r>
                      <a:r>
                        <a:rPr lang="hu-HU" sz="1400" b="1" i="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.</a:t>
                      </a:r>
                      <a:endParaRPr lang="hu-HU" sz="1400" b="1" i="0" u="none" strike="noStrike" dirty="0">
                        <a:solidFill>
                          <a:schemeClr val="bg2">
                            <a:lumMod val="9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2019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2019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2020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2020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2021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2021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3040"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Százalék átlag: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76,3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70,2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78,5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70,1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78,2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70,9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3040"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Osztályzat átlag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4,6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1134"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1134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Biológia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2018.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2018</a:t>
                      </a:r>
                      <a:r>
                        <a:rPr lang="hu-HU" sz="1400" b="1" i="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.</a:t>
                      </a:r>
                      <a:endParaRPr lang="hu-HU" sz="1400" b="1" i="0" u="none" strike="noStrike" dirty="0">
                        <a:solidFill>
                          <a:schemeClr val="bg2">
                            <a:lumMod val="9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2019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2019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2020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2020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2021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2021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3040"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Százalék átlag: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69,2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76,9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73,1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61,9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65,3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61,2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70,6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3040"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Osztályzat átlag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4,1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4,8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1134"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1134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Fizika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2018.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2018</a:t>
                      </a:r>
                      <a:r>
                        <a:rPr lang="hu-HU" sz="1400" b="1" i="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.</a:t>
                      </a:r>
                      <a:endParaRPr lang="hu-HU" sz="1400" b="1" i="0" u="none" strike="noStrike" dirty="0">
                        <a:solidFill>
                          <a:schemeClr val="bg2">
                            <a:lumMod val="9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2019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2019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2020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2020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2021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2021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3040"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Százalék átlag: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73,6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74,5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75,9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74,8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71,1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79,8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67,1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84,7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3040"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Osztályzat átlag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4,6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1134"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1134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Kémia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2018.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2018</a:t>
                      </a:r>
                      <a:r>
                        <a:rPr lang="hu-HU" sz="1400" b="1" i="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.</a:t>
                      </a:r>
                      <a:endParaRPr lang="hu-HU" sz="1400" b="1" i="0" u="none" strike="noStrike" dirty="0">
                        <a:solidFill>
                          <a:schemeClr val="bg2">
                            <a:lumMod val="9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2019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2019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2020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2020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2021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2021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3040"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Százalék átlag: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66,8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71,7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66,5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73,3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53,8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51,2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53,4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59,3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3040"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Osztályzat átlag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3,7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4,1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1134"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1134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Informatika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2018.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2018</a:t>
                      </a:r>
                      <a:r>
                        <a:rPr lang="hu-HU" sz="1400" b="1" i="0" u="none" strike="noStrike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.</a:t>
                      </a:r>
                      <a:endParaRPr lang="hu-HU" sz="1400" b="1" i="0" u="none" strike="noStrike" dirty="0">
                        <a:solidFill>
                          <a:schemeClr val="bg2">
                            <a:lumMod val="9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2019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2019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2020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2020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2021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C000"/>
                          </a:solidFill>
                          <a:latin typeface="Arial"/>
                        </a:rPr>
                        <a:t>2021</a:t>
                      </a:r>
                      <a:endParaRPr lang="hu-HU" sz="1400" b="1" i="0" u="none" strike="noStrike" dirty="0">
                        <a:solidFill>
                          <a:srgbClr val="FFC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23040"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Százalék átlag: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72,2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71,2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66,2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68,8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52,9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49,5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59,3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73,8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23040">
                <a:tc>
                  <a:txBody>
                    <a:bodyPr/>
                    <a:lstStyle/>
                    <a:p>
                      <a:pPr algn="l" fontAlgn="b"/>
                      <a:endParaRPr lang="hu-H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Osztályzat átlag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4,0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4,5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Emelt szintű érettségi eredmények (%)</a:t>
            </a:r>
          </a:p>
        </p:txBody>
      </p:sp>
      <p:pic>
        <p:nvPicPr>
          <p:cNvPr id="32771" name="Kép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773238"/>
            <a:ext cx="7993062" cy="48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Kép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913" y="1268413"/>
            <a:ext cx="7926387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ím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569325" cy="1008063"/>
          </a:xfrm>
        </p:spPr>
        <p:txBody>
          <a:bodyPr/>
          <a:lstStyle/>
          <a:p>
            <a:r>
              <a:rPr lang="hu-HU" altLang="hu-HU" smtClean="0"/>
              <a:t>Az érettségi átlagok alakulása</a:t>
            </a:r>
          </a:p>
        </p:txBody>
      </p:sp>
      <p:pic>
        <p:nvPicPr>
          <p:cNvPr id="34819" name="Kép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" y="1412875"/>
            <a:ext cx="8609013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 5"/>
          <p:cNvGraphicFramePr>
            <a:graphicFrameLocks/>
          </p:cNvGraphicFramePr>
          <p:nvPr/>
        </p:nvGraphicFramePr>
        <p:xfrm>
          <a:off x="2195736" y="3268473"/>
          <a:ext cx="5328592" cy="3400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ím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569325" cy="1008063"/>
          </a:xfrm>
        </p:spPr>
        <p:txBody>
          <a:bodyPr/>
          <a:lstStyle/>
          <a:p>
            <a:r>
              <a:rPr lang="hu-HU" smtClean="0"/>
              <a:t>Az érettségi átlagok alakulása</a:t>
            </a:r>
          </a:p>
        </p:txBody>
      </p:sp>
      <p:pic>
        <p:nvPicPr>
          <p:cNvPr id="35843" name="Kép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650" y="1557338"/>
            <a:ext cx="858996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39750" y="992188"/>
            <a:ext cx="8101013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100" b="1">
                <a:latin typeface="Times New Roman" pitchFamily="18" charset="0"/>
                <a:cs typeface="Times New Roman" pitchFamily="18" charset="0"/>
              </a:rPr>
              <a:t>Vizsgafajták, vizsgaszámok mentességek nélkül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8710613" y="5600700"/>
            <a:ext cx="285750" cy="196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8F92E73F-274C-4550-B527-A12A82CAE827}" type="slidenum">
              <a:rPr lang="hu-HU" sz="600" b="1"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hu-HU" sz="6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539750" y="1855788"/>
          <a:ext cx="2835000" cy="2808000"/>
        </p:xfrm>
        <a:graphic>
          <a:graphicData uri="http://schemas.openxmlformats.org/drawingml/2006/table">
            <a:tbl>
              <a:tblPr/>
              <a:tblGrid>
                <a:gridCol w="1215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51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Vizsgafajták</a:t>
                      </a:r>
                      <a:endParaRPr lang="hu-HU" sz="15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00" marR="67500" marT="35100" marB="35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5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Vizsgák száma</a:t>
                      </a:r>
                    </a:p>
                  </a:txBody>
                  <a:tcPr marL="67500" marR="67500" marT="35100" marB="35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rendes</a:t>
                      </a:r>
                    </a:p>
                  </a:txBody>
                  <a:tcPr marL="67500" marR="67500" marT="35100" marB="35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20000" algn="r"/>
                        </a:tabLst>
                      </a:pPr>
                      <a:r>
                        <a:rPr lang="hu-H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330 705</a:t>
                      </a:r>
                    </a:p>
                  </a:txBody>
                  <a:tcPr marL="67500" marR="67500" marT="35100" marB="35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előrehozott</a:t>
                      </a:r>
                    </a:p>
                  </a:txBody>
                  <a:tcPr marL="67500" marR="67500" marT="35100" marB="35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20000" algn="r"/>
                        </a:tabLst>
                      </a:pPr>
                      <a:r>
                        <a:rPr lang="hu-H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29 345</a:t>
                      </a:r>
                    </a:p>
                  </a:txBody>
                  <a:tcPr marL="67500" marR="67500" marT="35100" marB="35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szintemelő</a:t>
                      </a:r>
                    </a:p>
                  </a:txBody>
                  <a:tcPr marL="67500" marR="67500" marT="35100" marB="35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20000" algn="r"/>
                        </a:tabLst>
                      </a:pPr>
                      <a:r>
                        <a:rPr lang="hu-H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13 903</a:t>
                      </a:r>
                    </a:p>
                  </a:txBody>
                  <a:tcPr marL="67500" marR="67500" marT="35100" marB="35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ismétlő</a:t>
                      </a:r>
                    </a:p>
                  </a:txBody>
                  <a:tcPr marL="67500" marR="67500" marT="35100" marB="35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20000" algn="r"/>
                        </a:tabLst>
                      </a:pPr>
                      <a:r>
                        <a:rPr lang="hu-H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4 950</a:t>
                      </a:r>
                    </a:p>
                  </a:txBody>
                  <a:tcPr marL="67500" marR="67500" marT="35100" marB="35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kiegészítő</a:t>
                      </a:r>
                    </a:p>
                  </a:txBody>
                  <a:tcPr marL="67500" marR="67500" marT="35100" marB="35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20000" algn="r"/>
                        </a:tabLst>
                      </a:pPr>
                      <a:r>
                        <a:rPr lang="hu-H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4 458</a:t>
                      </a:r>
                    </a:p>
                  </a:txBody>
                  <a:tcPr marL="67500" marR="67500" marT="35100" marB="35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003208749"/>
                  </a:ext>
                </a:extLst>
              </a:tr>
              <a:tr h="351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javító</a:t>
                      </a:r>
                    </a:p>
                  </a:txBody>
                  <a:tcPr marL="67500" marR="67500" marT="35100" marB="35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20000" algn="r"/>
                        </a:tabLst>
                      </a:pPr>
                      <a:r>
                        <a:rPr lang="hu-H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1 988</a:t>
                      </a:r>
                    </a:p>
                  </a:txBody>
                  <a:tcPr marL="67500" marR="67500" marT="35100" marB="35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69931368"/>
                  </a:ext>
                </a:extLst>
              </a:tr>
              <a:tr h="351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pótló</a:t>
                      </a:r>
                    </a:p>
                  </a:txBody>
                  <a:tcPr marL="67500" marR="67500" marT="35100" marB="35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20000" algn="r"/>
                        </a:tabLst>
                      </a:pPr>
                      <a:r>
                        <a:rPr lang="hu-H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543</a:t>
                      </a:r>
                    </a:p>
                  </a:txBody>
                  <a:tcPr marL="67500" marR="67500" marT="35100" marB="35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13943186"/>
                  </a:ext>
                </a:extLst>
              </a:tr>
            </a:tbl>
          </a:graphicData>
        </a:graphic>
      </p:graphicFrame>
      <p:graphicFrame>
        <p:nvGraphicFramePr>
          <p:cNvPr id="6177" name="Diagram 6"/>
          <p:cNvGraphicFramePr>
            <a:graphicFrameLocks/>
          </p:cNvGraphicFramePr>
          <p:nvPr/>
        </p:nvGraphicFramePr>
        <p:xfrm>
          <a:off x="4210050" y="1754188"/>
          <a:ext cx="4275138" cy="2908300"/>
        </p:xfrm>
        <a:graphic>
          <a:graphicData uri="http://schemas.openxmlformats.org/presentationml/2006/ole">
            <p:oleObj spid="_x0000_s6177" name="Diagram" r:id="rId3" imgW="4279763" imgH="2914141" progId="Excel.Chart.8">
              <p:embed/>
            </p:oleObj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artalom helye 3"/>
          <p:cNvSpPr>
            <a:spLocks noGrp="1"/>
          </p:cNvSpPr>
          <p:nvPr>
            <p:ph idx="1"/>
          </p:nvPr>
        </p:nvSpPr>
        <p:spPr>
          <a:xfrm>
            <a:off x="1187450" y="620713"/>
            <a:ext cx="7499350" cy="1655762"/>
          </a:xfrm>
        </p:spPr>
        <p:txBody>
          <a:bodyPr/>
          <a:lstStyle/>
          <a:p>
            <a:pPr algn="ctr">
              <a:buFontTx/>
              <a:buNone/>
            </a:pPr>
            <a:endParaRPr lang="hu-HU" altLang="hu-HU" smtClean="0"/>
          </a:p>
          <a:p>
            <a:pPr algn="ctr">
              <a:buFontTx/>
              <a:buNone/>
            </a:pPr>
            <a:endParaRPr lang="hu-HU" altLang="hu-HU" smtClean="0"/>
          </a:p>
          <a:p>
            <a:pPr algn="ctr">
              <a:buFontTx/>
              <a:buNone/>
            </a:pPr>
            <a:r>
              <a:rPr lang="hu-HU" altLang="hu-HU" sz="4400" smtClean="0"/>
              <a:t>Köszönöm a figyelmet! </a:t>
            </a:r>
          </a:p>
        </p:txBody>
      </p:sp>
      <p:pic>
        <p:nvPicPr>
          <p:cNvPr id="36867" name="Kép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278130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539750" y="992188"/>
            <a:ext cx="81010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u-HU" b="1">
                <a:latin typeface="Times New Roman" pitchFamily="18" charset="0"/>
                <a:cs typeface="Times New Roman" pitchFamily="18" charset="0"/>
              </a:rPr>
              <a:t>Tanulói észrevételek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39750" y="1317625"/>
            <a:ext cx="8101013" cy="508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hu-H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emelt szintű írásbeli dolgozatok javításával kapcsolatban tett tanulói észrevételek száma néhány vizsgatárgy esetében (</a:t>
            </a:r>
            <a:r>
              <a:rPr lang="hu-H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hu-H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 2018. –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hu-H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hu-H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hu-H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/>
        </p:nvGraphicFramePr>
        <p:xfrm>
          <a:off x="539750" y="1851025"/>
          <a:ext cx="8100000" cy="3595200"/>
        </p:xfrm>
        <a:graphic>
          <a:graphicData uri="http://schemas.openxmlformats.org/drawingml/2006/table">
            <a:tbl>
              <a:tblPr/>
              <a:tblGrid>
                <a:gridCol w="945000">
                  <a:extLst>
                    <a:ext uri="{9D8B030D-6E8A-4147-A177-3AD203B41FA5}">
                      <a16:colId xmlns:a16="http://schemas.microsoft.com/office/drawing/2014/main" xmlns="" val="2730711819"/>
                    </a:ext>
                  </a:extLst>
                </a:gridCol>
                <a:gridCol w="405000">
                  <a:extLst>
                    <a:ext uri="{9D8B030D-6E8A-4147-A177-3AD203B41FA5}">
                      <a16:colId xmlns:a16="http://schemas.microsoft.com/office/drawing/2014/main" xmlns="" val="81658971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2599533564"/>
                    </a:ext>
                  </a:extLst>
                </a:gridCol>
                <a:gridCol w="459000">
                  <a:extLst>
                    <a:ext uri="{9D8B030D-6E8A-4147-A177-3AD203B41FA5}">
                      <a16:colId xmlns:a16="http://schemas.microsoft.com/office/drawing/2014/main" xmlns="" val="1227236711"/>
                    </a:ext>
                  </a:extLst>
                </a:gridCol>
                <a:gridCol w="513000">
                  <a:extLst>
                    <a:ext uri="{9D8B030D-6E8A-4147-A177-3AD203B41FA5}">
                      <a16:colId xmlns:a16="http://schemas.microsoft.com/office/drawing/2014/main" xmlns="" val="3977864536"/>
                    </a:ext>
                  </a:extLst>
                </a:gridCol>
                <a:gridCol w="621000">
                  <a:extLst>
                    <a:ext uri="{9D8B030D-6E8A-4147-A177-3AD203B41FA5}">
                      <a16:colId xmlns:a16="http://schemas.microsoft.com/office/drawing/2014/main" xmlns="" val="3731141197"/>
                    </a:ext>
                  </a:extLst>
                </a:gridCol>
                <a:gridCol w="405000">
                  <a:extLst>
                    <a:ext uri="{9D8B030D-6E8A-4147-A177-3AD203B41FA5}">
                      <a16:colId xmlns:a16="http://schemas.microsoft.com/office/drawing/2014/main" xmlns="" val="360480908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3321341838"/>
                    </a:ext>
                  </a:extLst>
                </a:gridCol>
                <a:gridCol w="459000">
                  <a:extLst>
                    <a:ext uri="{9D8B030D-6E8A-4147-A177-3AD203B41FA5}">
                      <a16:colId xmlns:a16="http://schemas.microsoft.com/office/drawing/2014/main" xmlns="" val="3010634376"/>
                    </a:ext>
                  </a:extLst>
                </a:gridCol>
                <a:gridCol w="513000">
                  <a:extLst>
                    <a:ext uri="{9D8B030D-6E8A-4147-A177-3AD203B41FA5}">
                      <a16:colId xmlns:a16="http://schemas.microsoft.com/office/drawing/2014/main" xmlns="" val="110037496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1825837092"/>
                    </a:ext>
                  </a:extLst>
                </a:gridCol>
                <a:gridCol w="405000">
                  <a:extLst>
                    <a:ext uri="{9D8B030D-6E8A-4147-A177-3AD203B41FA5}">
                      <a16:colId xmlns:a16="http://schemas.microsoft.com/office/drawing/2014/main" xmlns="" val="1662804607"/>
                    </a:ext>
                  </a:extLst>
                </a:gridCol>
                <a:gridCol w="459000">
                  <a:extLst>
                    <a:ext uri="{9D8B030D-6E8A-4147-A177-3AD203B41FA5}">
                      <a16:colId xmlns:a16="http://schemas.microsoft.com/office/drawing/2014/main" xmlns="" val="219213295"/>
                    </a:ext>
                  </a:extLst>
                </a:gridCol>
                <a:gridCol w="459000">
                  <a:extLst>
                    <a:ext uri="{9D8B030D-6E8A-4147-A177-3AD203B41FA5}">
                      <a16:colId xmlns:a16="http://schemas.microsoft.com/office/drawing/2014/main" xmlns="" val="729879282"/>
                    </a:ext>
                  </a:extLst>
                </a:gridCol>
                <a:gridCol w="513000">
                  <a:extLst>
                    <a:ext uri="{9D8B030D-6E8A-4147-A177-3AD203B41FA5}">
                      <a16:colId xmlns:a16="http://schemas.microsoft.com/office/drawing/2014/main" xmlns="" val="32343205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282479112"/>
                    </a:ext>
                  </a:extLst>
                </a:gridCol>
              </a:tblGrid>
              <a:tr h="297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Vizsgatárgy 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hu-H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Írásbeli dolgozatok száma 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Beadványok száma 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5832741"/>
                  </a:ext>
                </a:extLst>
              </a:tr>
              <a:tr h="297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Történelem 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5655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5889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5937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7011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8182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893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859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811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887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943</a:t>
                      </a:r>
                      <a:endParaRPr lang="hu-HU" sz="1700" dirty="0">
                        <a:solidFill>
                          <a:schemeClr val="tx1"/>
                        </a:solidFill>
                      </a:endParaRP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15,79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14,59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13,66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12,65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11,53</a:t>
                      </a:r>
                      <a:endParaRPr lang="hu-HU" sz="1700" dirty="0">
                        <a:solidFill>
                          <a:schemeClr val="tx1"/>
                        </a:solidFill>
                      </a:endParaRP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02217356"/>
                  </a:ext>
                </a:extLst>
              </a:tr>
              <a:tr h="297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Angol nyelv 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10241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10562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11741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14311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20048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475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593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493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565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689</a:t>
                      </a:r>
                      <a:endParaRPr lang="hu-HU" sz="1700" dirty="0">
                        <a:solidFill>
                          <a:schemeClr val="tx1"/>
                        </a:solidFill>
                      </a:endParaRP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4,64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5,61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4,20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3,95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3,44</a:t>
                      </a:r>
                      <a:endParaRPr lang="hu-HU" sz="1700" dirty="0">
                        <a:solidFill>
                          <a:schemeClr val="tx1"/>
                        </a:solidFill>
                      </a:endParaRP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3616652"/>
                  </a:ext>
                </a:extLst>
              </a:tr>
              <a:tr h="297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Biológia 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5144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5063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5097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5549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7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6141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697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594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664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791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731</a:t>
                      </a:r>
                      <a:endParaRPr lang="hu-HU" sz="1700" dirty="0">
                        <a:solidFill>
                          <a:schemeClr val="tx1"/>
                        </a:solidFill>
                      </a:endParaRP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13,55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11,73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13,03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14,25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11,90</a:t>
                      </a:r>
                      <a:endParaRPr lang="hu-HU" sz="1700" dirty="0">
                        <a:solidFill>
                          <a:schemeClr val="tx1"/>
                        </a:solidFill>
                      </a:endParaRP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87925290"/>
                  </a:ext>
                </a:extLst>
              </a:tr>
              <a:tr h="297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Matematika 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3514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3339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3459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4898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5313</a:t>
                      </a:r>
                      <a:endParaRPr lang="hu-HU" sz="17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443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450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396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508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527</a:t>
                      </a:r>
                      <a:endParaRPr lang="hu-HU" sz="1700" dirty="0">
                        <a:solidFill>
                          <a:schemeClr val="tx1"/>
                        </a:solidFill>
                      </a:endParaRP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12,61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13,48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11,45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10,37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9,92</a:t>
                      </a:r>
                      <a:endParaRPr lang="hu-HU" sz="1700" dirty="0">
                        <a:solidFill>
                          <a:schemeClr val="tx1"/>
                        </a:solidFill>
                      </a:endParaRP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9269652"/>
                  </a:ext>
                </a:extLst>
              </a:tr>
              <a:tr h="297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Német nyelv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2222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2123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2340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2476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2993</a:t>
                      </a:r>
                      <a:endParaRPr lang="hu-HU" sz="17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91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112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105</a:t>
                      </a:r>
                      <a:endParaRPr lang="hu-HU" sz="1700" dirty="0">
                        <a:solidFill>
                          <a:schemeClr val="tx1"/>
                        </a:solidFill>
                      </a:endParaRP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4,46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4,29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4,02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4,52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3,51</a:t>
                      </a:r>
                      <a:endParaRPr lang="hu-HU" sz="1700" dirty="0">
                        <a:solidFill>
                          <a:schemeClr val="tx1"/>
                        </a:solidFill>
                      </a:endParaRP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6134408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Magyar nyelv és irodalom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1705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1661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1617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2070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2315</a:t>
                      </a:r>
                      <a:endParaRPr lang="hu-HU" sz="17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155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124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122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239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182</a:t>
                      </a:r>
                      <a:endParaRPr lang="hu-HU" sz="1700" dirty="0">
                        <a:solidFill>
                          <a:schemeClr val="tx1"/>
                        </a:solidFill>
                      </a:endParaRP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9,09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7,47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7,54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11,55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7,86</a:t>
                      </a:r>
                      <a:endParaRPr lang="hu-HU" sz="1700" dirty="0">
                        <a:solidFill>
                          <a:schemeClr val="tx1"/>
                        </a:solidFill>
                      </a:endParaRP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2113157"/>
                  </a:ext>
                </a:extLst>
              </a:tr>
              <a:tr h="297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Informatika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1884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2158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2616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4525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5086</a:t>
                      </a:r>
                      <a:endParaRPr lang="hu-HU" sz="17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157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198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270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393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347</a:t>
                      </a:r>
                      <a:endParaRPr lang="hu-HU" sz="1700" dirty="0">
                        <a:solidFill>
                          <a:schemeClr val="tx1"/>
                        </a:solidFill>
                      </a:endParaRP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8,33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9,18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10,32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8,69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6,82</a:t>
                      </a:r>
                      <a:endParaRPr lang="hu-HU" sz="1700" dirty="0">
                        <a:solidFill>
                          <a:schemeClr val="tx1"/>
                        </a:solidFill>
                      </a:endParaRP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4858757"/>
                  </a:ext>
                </a:extLst>
              </a:tr>
              <a:tr h="297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Kémia 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3455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3268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3457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3187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3488</a:t>
                      </a:r>
                      <a:endParaRPr lang="hu-HU" sz="17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387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448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389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468</a:t>
                      </a:r>
                      <a:endParaRPr lang="hu-HU" sz="1700" dirty="0">
                        <a:solidFill>
                          <a:schemeClr val="tx1"/>
                        </a:solidFill>
                      </a:endParaRP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11,90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11,84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12,96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12,21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13,42</a:t>
                      </a:r>
                      <a:endParaRPr lang="hu-HU" sz="1700" dirty="0">
                        <a:solidFill>
                          <a:schemeClr val="tx1"/>
                        </a:solidFill>
                      </a:endParaRP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99825148"/>
                  </a:ext>
                </a:extLst>
              </a:tr>
              <a:tr h="297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Fizika 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1192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1190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1074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1362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1424</a:t>
                      </a:r>
                      <a:endParaRPr lang="hu-HU" sz="17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114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139</a:t>
                      </a:r>
                      <a:endParaRPr lang="hu-HU" sz="1700" dirty="0">
                        <a:solidFill>
                          <a:schemeClr val="tx1"/>
                        </a:solidFill>
                      </a:endParaRP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8,14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9,58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8,10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7,78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9,76</a:t>
                      </a:r>
                      <a:endParaRPr lang="hu-HU" sz="1700" dirty="0">
                        <a:solidFill>
                          <a:schemeClr val="tx1"/>
                        </a:solidFill>
                      </a:endParaRP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3014236"/>
                  </a:ext>
                </a:extLst>
              </a:tr>
              <a:tr h="297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Összesen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38972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38937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41665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52479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63433</a:t>
                      </a:r>
                      <a:endParaRPr lang="hu-HU" sz="17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3713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3665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3713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4471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4701</a:t>
                      </a:r>
                      <a:endParaRPr lang="hu-HU" sz="1700" dirty="0">
                        <a:solidFill>
                          <a:schemeClr val="tx1"/>
                        </a:solidFill>
                      </a:endParaRP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9,53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9,41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8,91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8,52</a:t>
                      </a: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7,41</a:t>
                      </a:r>
                      <a:endParaRPr lang="hu-HU" sz="1700" dirty="0">
                        <a:solidFill>
                          <a:schemeClr val="tx1"/>
                        </a:solidFill>
                      </a:endParaRPr>
                    </a:p>
                  </a:txBody>
                  <a:tcPr marL="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62437766"/>
                  </a:ext>
                </a:extLst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8710613" y="5600700"/>
            <a:ext cx="285750" cy="196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fld id="{AD0350C6-9467-4D7D-A1B5-CE53411BEAC1}" type="slidenum">
              <a:rPr lang="hu-HU" sz="600" b="1"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hu-HU" sz="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Nyelvvizsgák száma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/>
        </p:nvGraphicFramePr>
        <p:xfrm>
          <a:off x="611188" y="1417638"/>
          <a:ext cx="8353425" cy="5384917"/>
        </p:xfrm>
        <a:graphic>
          <a:graphicData uri="http://schemas.openxmlformats.org/drawingml/2006/table">
            <a:tbl>
              <a:tblPr/>
              <a:tblGrid>
                <a:gridCol w="871494">
                  <a:extLst>
                    <a:ext uri="{9D8B030D-6E8A-4147-A177-3AD203B41FA5}">
                      <a16:colId xmlns:a16="http://schemas.microsoft.com/office/drawing/2014/main" xmlns="" val="31513850"/>
                    </a:ext>
                  </a:extLst>
                </a:gridCol>
                <a:gridCol w="980495">
                  <a:extLst>
                    <a:ext uri="{9D8B030D-6E8A-4147-A177-3AD203B41FA5}">
                      <a16:colId xmlns:a16="http://schemas.microsoft.com/office/drawing/2014/main" xmlns="" val="1785180966"/>
                    </a:ext>
                  </a:extLst>
                </a:gridCol>
                <a:gridCol w="1176594">
                  <a:extLst>
                    <a:ext uri="{9D8B030D-6E8A-4147-A177-3AD203B41FA5}">
                      <a16:colId xmlns:a16="http://schemas.microsoft.com/office/drawing/2014/main" xmlns="" val="3120583393"/>
                    </a:ext>
                  </a:extLst>
                </a:gridCol>
                <a:gridCol w="1327439">
                  <a:extLst>
                    <a:ext uri="{9D8B030D-6E8A-4147-A177-3AD203B41FA5}">
                      <a16:colId xmlns:a16="http://schemas.microsoft.com/office/drawing/2014/main" xmlns="" val="3194210732"/>
                    </a:ext>
                  </a:extLst>
                </a:gridCol>
                <a:gridCol w="1101171">
                  <a:extLst>
                    <a:ext uri="{9D8B030D-6E8A-4147-A177-3AD203B41FA5}">
                      <a16:colId xmlns:a16="http://schemas.microsoft.com/office/drawing/2014/main" xmlns="" val="2550096579"/>
                    </a:ext>
                  </a:extLst>
                </a:gridCol>
                <a:gridCol w="724058">
                  <a:extLst>
                    <a:ext uri="{9D8B030D-6E8A-4147-A177-3AD203B41FA5}">
                      <a16:colId xmlns:a16="http://schemas.microsoft.com/office/drawing/2014/main" xmlns="" val="1250667916"/>
                    </a:ext>
                  </a:extLst>
                </a:gridCol>
                <a:gridCol w="724058">
                  <a:extLst>
                    <a:ext uri="{9D8B030D-6E8A-4147-A177-3AD203B41FA5}">
                      <a16:colId xmlns:a16="http://schemas.microsoft.com/office/drawing/2014/main" xmlns="" val="2803231861"/>
                    </a:ext>
                  </a:extLst>
                </a:gridCol>
                <a:gridCol w="724058">
                  <a:extLst>
                    <a:ext uri="{9D8B030D-6E8A-4147-A177-3AD203B41FA5}">
                      <a16:colId xmlns:a16="http://schemas.microsoft.com/office/drawing/2014/main" xmlns="" val="3290183203"/>
                    </a:ext>
                  </a:extLst>
                </a:gridCol>
                <a:gridCol w="724058">
                  <a:extLst>
                    <a:ext uri="{9D8B030D-6E8A-4147-A177-3AD203B41FA5}">
                      <a16:colId xmlns:a16="http://schemas.microsoft.com/office/drawing/2014/main" xmlns="" val="3215585682"/>
                    </a:ext>
                  </a:extLst>
                </a:gridCol>
              </a:tblGrid>
              <a:tr h="73785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Osztályok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Létszám (fő)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Nyelvvizsgával rendelkező tanuló (fő)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Nyelvvizsgával rendelkező tanulók aránya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Nyelvvizsgák: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Angol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Német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Egyéb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Összesen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3017850"/>
                  </a:ext>
                </a:extLst>
              </a:tr>
              <a:tr h="25018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Közép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6070599"/>
                  </a:ext>
                </a:extLst>
              </a:tr>
              <a:tr h="25018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Felső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7310816"/>
                  </a:ext>
                </a:extLst>
              </a:tr>
              <a:tr h="25018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Össz</a:t>
                      </a:r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3901844"/>
                  </a:ext>
                </a:extLst>
              </a:tr>
              <a:tr h="25018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12.b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83,87%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Közép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4196045"/>
                  </a:ext>
                </a:extLst>
              </a:tr>
              <a:tr h="25018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Felső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2634884"/>
                  </a:ext>
                </a:extLst>
              </a:tr>
              <a:tr h="25018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Össz.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5936227"/>
                  </a:ext>
                </a:extLst>
              </a:tr>
              <a:tr h="25018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12.c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84,85%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Közép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8091559"/>
                  </a:ext>
                </a:extLst>
              </a:tr>
              <a:tr h="25018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Felső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0721659"/>
                  </a:ext>
                </a:extLst>
              </a:tr>
              <a:tr h="25018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Össz.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9627577"/>
                  </a:ext>
                </a:extLst>
              </a:tr>
              <a:tr h="25018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94,12%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Közép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5227915"/>
                  </a:ext>
                </a:extLst>
              </a:tr>
              <a:tr h="39381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Felső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9445287"/>
                  </a:ext>
                </a:extLst>
              </a:tr>
              <a:tr h="25018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Össz.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1346762"/>
                  </a:ext>
                </a:extLst>
              </a:tr>
              <a:tr h="25018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Közép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8697948"/>
                  </a:ext>
                </a:extLst>
              </a:tr>
              <a:tr h="25018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Felső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573306"/>
                  </a:ext>
                </a:extLst>
              </a:tr>
              <a:tr h="25018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Össz</a:t>
                      </a:r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4633209"/>
                  </a:ext>
                </a:extLst>
              </a:tr>
              <a:tr h="25018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Összesen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92,64%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Közép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1415688"/>
                  </a:ext>
                </a:extLst>
              </a:tr>
              <a:tr h="25018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Felső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2379838"/>
                  </a:ext>
                </a:extLst>
              </a:tr>
              <a:tr h="25018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Össz</a:t>
                      </a:r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36892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rtalom helye 6"/>
          <p:cNvGraphicFramePr>
            <a:graphicFrameLocks noGrp="1"/>
          </p:cNvGraphicFramePr>
          <p:nvPr>
            <p:ph idx="1"/>
          </p:nvPr>
        </p:nvGraphicFramePr>
        <p:xfrm>
          <a:off x="1246188" y="1482725"/>
          <a:ext cx="7010400" cy="3740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58365">
                  <a:extLst>
                    <a:ext uri="{9D8B030D-6E8A-4147-A177-3AD203B41FA5}">
                      <a16:colId xmlns:a16="http://schemas.microsoft.com/office/drawing/2014/main" xmlns="" val="188638840"/>
                    </a:ext>
                  </a:extLst>
                </a:gridCol>
                <a:gridCol w="1826798">
                  <a:extLst>
                    <a:ext uri="{9D8B030D-6E8A-4147-A177-3AD203B41FA5}">
                      <a16:colId xmlns:a16="http://schemas.microsoft.com/office/drawing/2014/main" xmlns="" val="69587653"/>
                    </a:ext>
                  </a:extLst>
                </a:gridCol>
                <a:gridCol w="1025237">
                  <a:extLst>
                    <a:ext uri="{9D8B030D-6E8A-4147-A177-3AD203B41FA5}">
                      <a16:colId xmlns:a16="http://schemas.microsoft.com/office/drawing/2014/main" xmlns="" val="1915201009"/>
                    </a:ext>
                  </a:extLst>
                </a:gridCol>
              </a:tblGrid>
              <a:tr h="503385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u="none" strike="noStrike" dirty="0">
                          <a:effectLst/>
                        </a:rPr>
                        <a:t>Érettségi bizonyítványt kaptak: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u="none" strike="noStrike" dirty="0">
                          <a:effectLst/>
                        </a:rPr>
                        <a:t>Fő</a:t>
                      </a:r>
                      <a:r>
                        <a:rPr lang="hu-HU" sz="2400" u="none" strike="noStrike" dirty="0" smtClean="0">
                          <a:effectLst/>
                        </a:rPr>
                        <a:t>: 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5799266"/>
                  </a:ext>
                </a:extLst>
              </a:tr>
              <a:tr h="911127">
                <a:tc>
                  <a:txBody>
                    <a:bodyPr/>
                    <a:lstStyle/>
                    <a:p>
                      <a:pPr algn="l" fontAlgn="b"/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u="none" strike="noStrike" dirty="0">
                          <a:effectLst/>
                        </a:rPr>
                        <a:t>Vizsgaszám: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881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1251323"/>
                  </a:ext>
                </a:extLst>
              </a:tr>
              <a:tr h="503385">
                <a:tc>
                  <a:txBody>
                    <a:bodyPr/>
                    <a:lstStyle/>
                    <a:p>
                      <a:pPr algn="l" fontAlgn="b"/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0250064"/>
                  </a:ext>
                </a:extLst>
              </a:tr>
              <a:tr h="911127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u="none" strike="noStrike">
                          <a:effectLst/>
                        </a:rPr>
                        <a:t>Sikeres szintemelő vizsgát tettek: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u="none" strike="noStrike">
                          <a:effectLst/>
                        </a:rPr>
                        <a:t>Fő: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8699460"/>
                  </a:ext>
                </a:extLst>
              </a:tr>
              <a:tr h="911127">
                <a:tc>
                  <a:txBody>
                    <a:bodyPr/>
                    <a:lstStyle/>
                    <a:p>
                      <a:pPr algn="l" fontAlgn="b"/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u="none" strike="noStrike">
                          <a:effectLst/>
                        </a:rPr>
                        <a:t>Vizsgaszám: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589868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856662" cy="719137"/>
          </a:xfrm>
        </p:spPr>
        <p:txBody>
          <a:bodyPr/>
          <a:lstStyle/>
          <a:p>
            <a:r>
              <a:rPr lang="hu-HU" altLang="hu-HU" smtClean="0"/>
              <a:t>Jelentkezők száma középszinten</a:t>
            </a:r>
          </a:p>
        </p:txBody>
      </p:sp>
      <p:sp>
        <p:nvSpPr>
          <p:cNvPr id="1126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altLang="hu-HU" smtClean="0"/>
          </a:p>
        </p:txBody>
      </p:sp>
      <p:pic>
        <p:nvPicPr>
          <p:cNvPr id="11268" name="Kép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027113"/>
            <a:ext cx="7570787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856662" cy="863600"/>
          </a:xfrm>
        </p:spPr>
        <p:txBody>
          <a:bodyPr/>
          <a:lstStyle/>
          <a:p>
            <a:r>
              <a:rPr lang="hu-HU" altLang="hu-HU" smtClean="0"/>
              <a:t>Jelentkezők száma emelt szinten</a:t>
            </a:r>
          </a:p>
        </p:txBody>
      </p:sp>
      <p:sp>
        <p:nvSpPr>
          <p:cNvPr id="1229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altLang="hu-HU" smtClean="0"/>
          </a:p>
        </p:txBody>
      </p:sp>
      <p:pic>
        <p:nvPicPr>
          <p:cNvPr id="12292" name="Kép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266825"/>
            <a:ext cx="8066087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Kép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620713"/>
            <a:ext cx="69056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Diagram 3"/>
          <p:cNvGraphicFramePr>
            <a:graphicFrameLocks/>
          </p:cNvGraphicFramePr>
          <p:nvPr/>
        </p:nvGraphicFramePr>
        <p:xfrm>
          <a:off x="1547663" y="2636912"/>
          <a:ext cx="6689477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3146</TotalTime>
  <Words>1197</Words>
  <Application>Microsoft Office PowerPoint</Application>
  <PresentationFormat>Diavetítés a képernyőre (4:3 oldalarány)</PresentationFormat>
  <Paragraphs>1136</Paragraphs>
  <Slides>30</Slides>
  <Notes>4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6" baseType="lpstr">
      <vt:lpstr>Arial</vt:lpstr>
      <vt:lpstr>Calibri</vt:lpstr>
      <vt:lpstr>Times New Roman</vt:lpstr>
      <vt:lpstr>Wingdings</vt:lpstr>
      <vt:lpstr>Diseño predeterminado</vt:lpstr>
      <vt:lpstr>Microsoft Excel-diagram</vt:lpstr>
      <vt:lpstr>Érettségi eredmények  2021.  </vt:lpstr>
      <vt:lpstr>2. dia</vt:lpstr>
      <vt:lpstr>3. dia</vt:lpstr>
      <vt:lpstr>4. dia</vt:lpstr>
      <vt:lpstr>Nyelvvizsgák száma</vt:lpstr>
      <vt:lpstr>6. dia</vt:lpstr>
      <vt:lpstr>Jelentkezők száma középszinten</vt:lpstr>
      <vt:lpstr>Jelentkezők száma emelt szinten</vt:lpstr>
      <vt:lpstr>9. dia</vt:lpstr>
      <vt:lpstr>10. dia</vt:lpstr>
      <vt:lpstr>11. dia</vt:lpstr>
      <vt:lpstr>12.a</vt:lpstr>
      <vt:lpstr>12.b</vt:lpstr>
      <vt:lpstr>12.c</vt:lpstr>
      <vt:lpstr>15. dia</vt:lpstr>
      <vt:lpstr>12.e</vt:lpstr>
      <vt:lpstr>17. dia</vt:lpstr>
      <vt:lpstr>Érettségi eredmények</vt:lpstr>
      <vt:lpstr>19. dia</vt:lpstr>
      <vt:lpstr>Középszintű érettségi eredmények (%)</vt:lpstr>
      <vt:lpstr>Középszintű érettségi eredmények (%)</vt:lpstr>
      <vt:lpstr>Középszintű érettségi eredmények (%)</vt:lpstr>
      <vt:lpstr>23. dia</vt:lpstr>
      <vt:lpstr>Emelt szintű érettségi eredmények (%)</vt:lpstr>
      <vt:lpstr>Emelt szintű érettségi eredmények (%)</vt:lpstr>
      <vt:lpstr>Emelt szintű érettségi eredmények (%)</vt:lpstr>
      <vt:lpstr>27. dia</vt:lpstr>
      <vt:lpstr>Az érettségi átlagok alakulása</vt:lpstr>
      <vt:lpstr>Az érettségi átlagok alakulása</vt:lpstr>
      <vt:lpstr>30. dia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Zay</cp:lastModifiedBy>
  <cp:revision>530</cp:revision>
  <cp:lastPrinted>2021-06-21T07:38:18Z</cp:lastPrinted>
  <dcterms:created xsi:type="dcterms:W3CDTF">2010-05-23T14:28:12Z</dcterms:created>
  <dcterms:modified xsi:type="dcterms:W3CDTF">2021-10-11T07:32:28Z</dcterms:modified>
</cp:coreProperties>
</file>