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43"/>
  </p:notesMasterIdLst>
  <p:handoutMasterIdLst>
    <p:handoutMasterId r:id="rId44"/>
  </p:handoutMasterIdLst>
  <p:sldIdLst>
    <p:sldId id="256" r:id="rId2"/>
    <p:sldId id="285" r:id="rId3"/>
    <p:sldId id="287" r:id="rId4"/>
    <p:sldId id="288" r:id="rId5"/>
    <p:sldId id="258" r:id="rId6"/>
    <p:sldId id="259" r:id="rId7"/>
    <p:sldId id="260" r:id="rId8"/>
    <p:sldId id="289" r:id="rId9"/>
    <p:sldId id="299" r:id="rId10"/>
    <p:sldId id="290" r:id="rId11"/>
    <p:sldId id="292" r:id="rId12"/>
    <p:sldId id="291" r:id="rId13"/>
    <p:sldId id="296" r:id="rId14"/>
    <p:sldId id="293" r:id="rId15"/>
    <p:sldId id="295" r:id="rId16"/>
    <p:sldId id="298" r:id="rId17"/>
    <p:sldId id="297" r:id="rId18"/>
    <p:sldId id="294" r:id="rId19"/>
    <p:sldId id="261" r:id="rId20"/>
    <p:sldId id="262" r:id="rId21"/>
    <p:sldId id="263" r:id="rId22"/>
    <p:sldId id="264" r:id="rId23"/>
    <p:sldId id="266" r:id="rId24"/>
    <p:sldId id="265" r:id="rId25"/>
    <p:sldId id="267" r:id="rId26"/>
    <p:sldId id="268" r:id="rId27"/>
    <p:sldId id="269" r:id="rId28"/>
    <p:sldId id="270" r:id="rId29"/>
    <p:sldId id="271" r:id="rId30"/>
    <p:sldId id="272" r:id="rId31"/>
    <p:sldId id="273" r:id="rId32"/>
    <p:sldId id="274" r:id="rId33"/>
    <p:sldId id="275" r:id="rId34"/>
    <p:sldId id="276" r:id="rId35"/>
    <p:sldId id="277" r:id="rId36"/>
    <p:sldId id="279" r:id="rId37"/>
    <p:sldId id="278" r:id="rId38"/>
    <p:sldId id="282" r:id="rId39"/>
    <p:sldId id="281" r:id="rId40"/>
    <p:sldId id="280" r:id="rId41"/>
    <p:sldId id="283" r:id="rId42"/>
  </p:sldIdLst>
  <p:sldSz cx="9144000" cy="6858000" type="screen4x3"/>
  <p:notesSz cx="6797675" cy="99282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CB1EAA96-45F0-4EA3-8920-A0A8FC3DE278}">
          <p14:sldIdLst>
            <p14:sldId id="256"/>
            <p14:sldId id="285"/>
            <p14:sldId id="287"/>
            <p14:sldId id="288"/>
            <p14:sldId id="258"/>
            <p14:sldId id="259"/>
            <p14:sldId id="260"/>
            <p14:sldId id="289"/>
            <p14:sldId id="299"/>
            <p14:sldId id="290"/>
            <p14:sldId id="292"/>
            <p14:sldId id="291"/>
            <p14:sldId id="296"/>
            <p14:sldId id="293"/>
            <p14:sldId id="295"/>
            <p14:sldId id="298"/>
            <p14:sldId id="297"/>
            <p14:sldId id="294"/>
            <p14:sldId id="261"/>
            <p14:sldId id="262"/>
            <p14:sldId id="263"/>
            <p14:sldId id="264"/>
            <p14:sldId id="266"/>
            <p14:sldId id="265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9"/>
            <p14:sldId id="278"/>
            <p14:sldId id="282"/>
            <p14:sldId id="281"/>
            <p14:sldId id="280"/>
            <p14:sldId id="283"/>
          </p14:sldIdLst>
        </p14:section>
        <p14:section name="Névtelen szakasz" id="{05C15A85-5FF7-421F-898A-FE6A0BA23EFA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kp-file\kozos\KPF\KPKO\&#201;retts&#233;gi\&#201;retts&#233;gi_2012_m&#225;j_j&#250;n\Prezent&#225;ci&#243;\Prezent&#225;ci&#243;s%20diasor\diagram_1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kp-file\kozos\KPF\KPKO\&#201;retts&#233;gi\&#201;retts&#233;gi_2014_m&#225;j_j&#250;n\Prezent&#225;ci&#243;\diagram_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kp-file\kozos\KPF\KPKO\&#201;retts&#233;gi\&#201;retts&#233;gi_2014_m&#225;j_j&#250;n\Prezent&#225;ci&#243;\diagram_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kp-file\kozos\KPF\KPKO\&#201;retts&#233;gi\&#201;retts&#233;gi_2014_m&#225;j_j&#250;n\Prezent&#225;ci&#243;\diagram_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kp-file\kozos\KPF\KPKO\&#201;retts&#233;gi\&#201;retts&#233;gi_2015_m&#225;j-j&#250;n\Prezent&#225;ci&#243;\diagram_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449597103589879"/>
          <c:y val="0"/>
          <c:w val="0.80413505253229911"/>
          <c:h val="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42027247517161176"/>
          <c:y val="0.73309076769248949"/>
          <c:w val="0.27194581865631479"/>
          <c:h val="0.25280917860978408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layout>
        <c:manualLayout>
          <c:xMode val="edge"/>
          <c:yMode val="edge"/>
          <c:x val="0.38145047208865829"/>
          <c:y val="0.71792604439300334"/>
          <c:w val="0.25121976643203953"/>
          <c:h val="0.2667614092261352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58522503063408"/>
          <c:y val="0"/>
          <c:w val="0.75061891212693965"/>
          <c:h val="0.9587220805253318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40772497871191532"/>
          <c:y val="0.74344044515148677"/>
          <c:w val="0.2197075744044529"/>
          <c:h val="0.2561216602410608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538541317263743"/>
          <c:y val="0"/>
          <c:w val="0.70732498431179769"/>
          <c:h val="0.90311287177054456"/>
        </c:manualLayout>
      </c:layout>
      <c:pie3DChart>
        <c:varyColors val="1"/>
        <c:ser>
          <c:idx val="0"/>
          <c:order val="0"/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cat>
            <c:strRef>
              <c:f>Munka1!$B$1:$E$1</c:f>
              <c:strCache>
                <c:ptCount val="4"/>
                <c:pt idx="0">
                  <c:v>Kiegészítő</c:v>
                </c:pt>
                <c:pt idx="1">
                  <c:v>Ismétlő </c:v>
                </c:pt>
                <c:pt idx="2">
                  <c:v>Szintemelő</c:v>
                </c:pt>
                <c:pt idx="3">
                  <c:v>Előrehozott</c:v>
                </c:pt>
              </c:strCache>
            </c:strRef>
          </c:cat>
          <c:val>
            <c:numRef>
              <c:f>Munka1!$B$2:$E$2</c:f>
              <c:numCache>
                <c:formatCode>General</c:formatCode>
                <c:ptCount val="4"/>
                <c:pt idx="0">
                  <c:v>4733</c:v>
                </c:pt>
                <c:pt idx="1">
                  <c:v>8952</c:v>
                </c:pt>
                <c:pt idx="2">
                  <c:v>8520</c:v>
                </c:pt>
                <c:pt idx="3">
                  <c:v>34412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18253072209720744"/>
          <c:y val="0.68797543021563301"/>
          <c:w val="0.30415317348942167"/>
          <c:h val="0.2890470390225987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45498D-D580-4ED5-BDD8-896CAEB4B95E}" type="datetimeFigureOut">
              <a:rPr lang="hu-HU" smtClean="0"/>
              <a:t>2015.07.29.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08D12-3E54-42AC-BFA4-5F02A5D0FE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1613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5786A-9F26-46A5-A9E8-2B127777E5E3}" type="datetimeFigureOut">
              <a:rPr lang="hu-HU" smtClean="0"/>
              <a:t>2015.07.29.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1D23B-D2EB-4279-801C-059098668C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1035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  <p:sp>
        <p:nvSpPr>
          <p:cNvPr id="4403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3E9A43B-DC4A-49AF-90BA-2E0358F170DE}" type="slidenum">
              <a:rPr lang="hu-HU" smtClean="0">
                <a:latin typeface="Arial" charset="0"/>
              </a:rPr>
              <a:pPr>
                <a:defRPr/>
              </a:pPr>
              <a:t>2</a:t>
            </a:fld>
            <a:endParaRPr lang="hu-H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509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  <p:sp>
        <p:nvSpPr>
          <p:cNvPr id="45060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9F6C764-1C7A-442E-9081-623F952E58E1}" type="slidenum">
              <a:rPr lang="hu-HU" smtClean="0">
                <a:latin typeface="Arial" charset="0"/>
              </a:rPr>
              <a:pPr>
                <a:defRPr/>
              </a:pPr>
              <a:t>3</a:t>
            </a:fld>
            <a:endParaRPr lang="hu-H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163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  <p:sp>
        <p:nvSpPr>
          <p:cNvPr id="50180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22A288F-4295-46E2-83CA-6346E982D3D6}" type="slidenum">
              <a:rPr lang="hu-HU" smtClean="0">
                <a:latin typeface="Arial" charset="0"/>
              </a:rPr>
              <a:pPr>
                <a:defRPr/>
              </a:pPr>
              <a:t>4</a:t>
            </a:fld>
            <a:endParaRPr lang="hu-H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198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Lekerekített téglalap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F313-909D-43AA-8658-6260A0B9B426}" type="datetimeFigureOut">
              <a:rPr lang="hu-HU" smtClean="0"/>
              <a:t>2015.07.29.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C9F6109-042C-4ABF-803B-0559190210CA}" type="slidenum">
              <a:rPr lang="hu-HU" smtClean="0"/>
              <a:t>‹#›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F313-909D-43AA-8658-6260A0B9B426}" type="datetimeFigureOut">
              <a:rPr lang="hu-HU" smtClean="0"/>
              <a:t>2015.07.29.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F6109-042C-4ABF-803B-0559190210C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F313-909D-43AA-8658-6260A0B9B426}" type="datetimeFigureOut">
              <a:rPr lang="hu-HU" smtClean="0"/>
              <a:t>2015.07.29.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F6109-042C-4ABF-803B-0559190210C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F313-909D-43AA-8658-6260A0B9B426}" type="datetimeFigureOut">
              <a:rPr lang="hu-HU" smtClean="0"/>
              <a:t>2015.07.29.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F6109-042C-4ABF-803B-0559190210CA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Lekerekített téglalap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F313-909D-43AA-8658-6260A0B9B426}" type="datetimeFigureOut">
              <a:rPr lang="hu-HU" smtClean="0"/>
              <a:t>2015.07.29.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C9F6109-042C-4ABF-803B-0559190210CA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F313-909D-43AA-8658-6260A0B9B426}" type="datetimeFigureOut">
              <a:rPr lang="hu-HU" smtClean="0"/>
              <a:t>2015.07.29.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F6109-042C-4ABF-803B-0559190210CA}" type="slidenum">
              <a:rPr lang="hu-HU" smtClean="0"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F313-909D-43AA-8658-6260A0B9B426}" type="datetimeFigureOut">
              <a:rPr lang="hu-HU" smtClean="0"/>
              <a:t>2015.07.29.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F6109-042C-4ABF-803B-0559190210CA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F313-909D-43AA-8658-6260A0B9B426}" type="datetimeFigureOut">
              <a:rPr lang="hu-HU" smtClean="0"/>
              <a:t>2015.07.29.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F6109-042C-4ABF-803B-0559190210C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F313-909D-43AA-8658-6260A0B9B426}" type="datetimeFigureOut">
              <a:rPr lang="hu-HU" smtClean="0"/>
              <a:t>2015.07.29.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F6109-042C-4ABF-803B-0559190210C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Lekerekített téglalap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F313-909D-43AA-8658-6260A0B9B426}" type="datetimeFigureOut">
              <a:rPr lang="hu-HU" smtClean="0"/>
              <a:t>2015.07.29.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F6109-042C-4ABF-803B-0559190210CA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F313-909D-43AA-8658-6260A0B9B426}" type="datetimeFigureOut">
              <a:rPr lang="hu-HU" smtClean="0"/>
              <a:t>2015.07.29.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C9F6109-042C-4ABF-803B-0559190210CA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églalap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églalap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Lekerekített téglalap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71AF313-909D-43AA-8658-6260A0B9B426}" type="datetimeFigureOut">
              <a:rPr lang="hu-HU" smtClean="0"/>
              <a:t>2015.07.29.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C9F6109-042C-4ABF-803B-0559190210CA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31640" y="5589240"/>
            <a:ext cx="7560839" cy="648072"/>
          </a:xfrm>
        </p:spPr>
        <p:txBody>
          <a:bodyPr>
            <a:normAutofit/>
          </a:bodyPr>
          <a:lstStyle/>
          <a:p>
            <a:r>
              <a:rPr lang="hu-HU" sz="3600" dirty="0" smtClean="0">
                <a:solidFill>
                  <a:schemeClr val="accent5">
                    <a:lumMod val="75000"/>
                  </a:schemeClr>
                </a:solidFill>
              </a:rPr>
              <a:t>Érdi Vörösmarty Mihály Gimnázium</a:t>
            </a:r>
            <a:endParaRPr lang="hu-HU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9552" y="1556792"/>
            <a:ext cx="8064896" cy="3096344"/>
          </a:xfrm>
        </p:spPr>
        <p:txBody>
          <a:bodyPr>
            <a:noAutofit/>
          </a:bodyPr>
          <a:lstStyle/>
          <a:p>
            <a:r>
              <a:rPr lang="hu-HU" sz="6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Érettségi eredmények </a:t>
            </a:r>
            <a:br>
              <a:rPr lang="hu-HU" sz="6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hu-HU" sz="6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hu-HU" sz="6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hu-HU" sz="6000" b="1" dirty="0" smtClean="0">
                <a:solidFill>
                  <a:schemeClr val="accent5">
                    <a:lumMod val="75000"/>
                  </a:schemeClr>
                </a:solidFill>
              </a:rPr>
              <a:t>2015. május</a:t>
            </a:r>
            <a:endParaRPr lang="hu-HU" sz="6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51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Magyar nyelv és irodalom</a:t>
            </a:r>
            <a:endParaRPr lang="hu-HU" dirty="0"/>
          </a:p>
        </p:txBody>
      </p:sp>
      <p:pic>
        <p:nvPicPr>
          <p:cNvPr id="7" name="Tartalom helye 6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837735" y="2996952"/>
            <a:ext cx="5083047" cy="3528392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862" y="980728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27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pPr algn="ctr"/>
            <a:r>
              <a:rPr lang="hu-HU" dirty="0" smtClean="0"/>
              <a:t>Matematika</a:t>
            </a:r>
            <a:endParaRPr lang="hu-HU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414366" y="3356993"/>
            <a:ext cx="5448096" cy="3279014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712" y="1124744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52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/>
          <a:lstStyle/>
          <a:p>
            <a:pPr algn="ctr"/>
            <a:r>
              <a:rPr lang="hu-HU" dirty="0" smtClean="0"/>
              <a:t>Történelem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437422" y="3356992"/>
            <a:ext cx="5423196" cy="3259687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196752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99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pPr algn="ctr"/>
            <a:r>
              <a:rPr lang="hu-HU" dirty="0" smtClean="0"/>
              <a:t>Angol nyelv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203848" y="3194442"/>
            <a:ext cx="5664710" cy="3404853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011" y="1124744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94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pPr algn="ctr"/>
            <a:r>
              <a:rPr lang="hu-HU" dirty="0" smtClean="0"/>
              <a:t>Német nyelv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565164" y="3356992"/>
            <a:ext cx="5303394" cy="3187679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052736"/>
            <a:ext cx="4911837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66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pPr algn="ctr"/>
            <a:r>
              <a:rPr lang="hu-HU" dirty="0" smtClean="0"/>
              <a:t>Biológia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995936" y="3645024"/>
            <a:ext cx="4872621" cy="2928757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011" y="1124744"/>
            <a:ext cx="4860045" cy="2921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02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Kémia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419872" y="3275823"/>
            <a:ext cx="5448686" cy="3275009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957239"/>
            <a:ext cx="4831117" cy="290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74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pPr algn="ctr"/>
            <a:r>
              <a:rPr lang="hu-HU" dirty="0" smtClean="0"/>
              <a:t>Fizika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964246" y="3068960"/>
            <a:ext cx="5884654" cy="3537053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291" y="984467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75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pPr algn="ctr"/>
            <a:r>
              <a:rPr lang="hu-HU" dirty="0" smtClean="0"/>
              <a:t>Informatika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180907" y="3140969"/>
            <a:ext cx="5641853" cy="3391114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011" y="1052736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04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Érettségi eredmények</a:t>
            </a:r>
            <a:endParaRPr lang="hu-H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8419625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917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042988" y="260350"/>
            <a:ext cx="723582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 sz="3000" b="1" dirty="0"/>
              <a:t>Tények, számok a vizsgákról 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95288" y="981075"/>
            <a:ext cx="8497192" cy="7921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hu-HU" sz="2000" b="1" dirty="0" smtClean="0">
                <a:solidFill>
                  <a:srgbClr val="FF0000"/>
                </a:solidFill>
              </a:rPr>
              <a:t>2015 </a:t>
            </a:r>
            <a:r>
              <a:rPr lang="hu-HU" sz="2000" b="1" dirty="0">
                <a:solidFill>
                  <a:srgbClr val="FF0000"/>
                </a:solidFill>
              </a:rPr>
              <a:t>május-júniusában érettségi vizsgát tett </a:t>
            </a:r>
          </a:p>
          <a:p>
            <a:pPr marL="342900" indent="-342900" algn="ctr"/>
            <a:r>
              <a:rPr lang="hu-HU" sz="1000" i="1" dirty="0" smtClean="0">
                <a:solidFill>
                  <a:srgbClr val="FF0000"/>
                </a:solidFill>
              </a:rPr>
              <a:t>141 286  </a:t>
            </a:r>
            <a:r>
              <a:rPr lang="hu-HU" sz="1200" i="1" dirty="0" smtClean="0">
                <a:solidFill>
                  <a:srgbClr val="FF0000"/>
                </a:solidFill>
              </a:rPr>
              <a:t>136 </a:t>
            </a:r>
            <a:r>
              <a:rPr lang="hu-HU" sz="1200" i="1" dirty="0">
                <a:solidFill>
                  <a:srgbClr val="FF0000"/>
                </a:solidFill>
              </a:rPr>
              <a:t>250 </a:t>
            </a:r>
            <a:r>
              <a:rPr lang="hu-HU" sz="1400" i="1" dirty="0" smtClean="0">
                <a:solidFill>
                  <a:srgbClr val="FF0000"/>
                </a:solidFill>
              </a:rPr>
              <a:t>131 696 </a:t>
            </a:r>
            <a:r>
              <a:rPr lang="hu-HU" sz="1600" dirty="0" smtClean="0">
                <a:solidFill>
                  <a:srgbClr val="FF0000"/>
                </a:solidFill>
              </a:rPr>
              <a:t>116 939  </a:t>
            </a:r>
            <a:r>
              <a:rPr lang="hu-HU" b="1" dirty="0" smtClean="0">
                <a:solidFill>
                  <a:srgbClr val="FF0000"/>
                </a:solidFill>
              </a:rPr>
              <a:t>114 360 </a:t>
            </a:r>
            <a:r>
              <a:rPr lang="hu-HU" sz="2000" b="1" dirty="0" smtClean="0">
                <a:solidFill>
                  <a:srgbClr val="FF0000"/>
                </a:solidFill>
              </a:rPr>
              <a:t>fő</a:t>
            </a:r>
            <a:endParaRPr lang="hu-HU" sz="2000" b="1" i="1" dirty="0">
              <a:solidFill>
                <a:srgbClr val="FF0000"/>
              </a:solidFill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95536" y="3933056"/>
            <a:ext cx="8496944" cy="18717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hu-HU" sz="2000" b="1" dirty="0">
                <a:solidFill>
                  <a:srgbClr val="FF0000"/>
                </a:solidFill>
              </a:rPr>
              <a:t>Érettségi bizonyítványt kapott</a:t>
            </a:r>
          </a:p>
          <a:p>
            <a:pPr marL="342900" indent="-342900" algn="ctr">
              <a:spcBef>
                <a:spcPct val="20000"/>
              </a:spcBef>
            </a:pPr>
            <a:r>
              <a:rPr lang="hu-HU" sz="1200" dirty="0" smtClean="0">
                <a:solidFill>
                  <a:srgbClr val="FF0000"/>
                </a:solidFill>
              </a:rPr>
              <a:t>84 046    </a:t>
            </a:r>
            <a:r>
              <a:rPr lang="hu-HU" sz="1400" dirty="0" smtClean="0">
                <a:solidFill>
                  <a:srgbClr val="FF0000"/>
                </a:solidFill>
              </a:rPr>
              <a:t>82 </a:t>
            </a:r>
            <a:r>
              <a:rPr lang="hu-HU" sz="1400" dirty="0">
                <a:solidFill>
                  <a:srgbClr val="FF0000"/>
                </a:solidFill>
              </a:rPr>
              <a:t>172   </a:t>
            </a:r>
            <a:r>
              <a:rPr lang="hu-HU" sz="1600" dirty="0" smtClean="0">
                <a:solidFill>
                  <a:srgbClr val="FF0000"/>
                </a:solidFill>
              </a:rPr>
              <a:t>76 303</a:t>
            </a:r>
            <a:r>
              <a:rPr lang="hu-HU" sz="1600" dirty="0" smtClean="0"/>
              <a:t> </a:t>
            </a:r>
            <a:r>
              <a:rPr lang="hu-HU" dirty="0" smtClean="0">
                <a:solidFill>
                  <a:srgbClr val="FF0000"/>
                </a:solidFill>
              </a:rPr>
              <a:t>76 111 </a:t>
            </a:r>
            <a:r>
              <a:rPr lang="hu-HU" sz="2000" b="1" dirty="0" smtClean="0">
                <a:solidFill>
                  <a:srgbClr val="FF0000"/>
                </a:solidFill>
              </a:rPr>
              <a:t>71 419 fő</a:t>
            </a:r>
            <a:endParaRPr lang="hu-HU" sz="2000" b="1" i="1" dirty="0">
              <a:solidFill>
                <a:srgbClr val="FF0000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hu-HU" sz="2000" b="1" dirty="0" smtClean="0">
                <a:solidFill>
                  <a:srgbClr val="FF0000"/>
                </a:solidFill>
              </a:rPr>
              <a:t>Tanúsítványt </a:t>
            </a:r>
            <a:r>
              <a:rPr lang="hu-HU" sz="2000" b="1" dirty="0">
                <a:solidFill>
                  <a:srgbClr val="FF0000"/>
                </a:solidFill>
              </a:rPr>
              <a:t>kapott </a:t>
            </a:r>
          </a:p>
          <a:p>
            <a:pPr marL="342900" indent="-342900" algn="ctr">
              <a:spcBef>
                <a:spcPct val="20000"/>
              </a:spcBef>
            </a:pPr>
            <a:r>
              <a:rPr lang="hu-HU" sz="1000" dirty="0" smtClean="0">
                <a:solidFill>
                  <a:srgbClr val="FF0000"/>
                </a:solidFill>
              </a:rPr>
              <a:t>17 153  </a:t>
            </a:r>
            <a:r>
              <a:rPr lang="hu-HU" sz="1200" dirty="0" smtClean="0">
                <a:solidFill>
                  <a:srgbClr val="FF0000"/>
                </a:solidFill>
              </a:rPr>
              <a:t>16 887   </a:t>
            </a:r>
            <a:r>
              <a:rPr lang="hu-HU" sz="1400" dirty="0" smtClean="0">
                <a:solidFill>
                  <a:srgbClr val="FF0000"/>
                </a:solidFill>
              </a:rPr>
              <a:t>15 450 </a:t>
            </a:r>
            <a:r>
              <a:rPr lang="hu-HU" sz="1600" dirty="0" smtClean="0">
                <a:solidFill>
                  <a:srgbClr val="FF0000"/>
                </a:solidFill>
              </a:rPr>
              <a:t>17 119  </a:t>
            </a:r>
            <a:r>
              <a:rPr lang="hu-HU" sz="2000" b="1" dirty="0" smtClean="0">
                <a:solidFill>
                  <a:srgbClr val="FF0000"/>
                </a:solidFill>
              </a:rPr>
              <a:t>17 630 fő – </a:t>
            </a:r>
            <a:r>
              <a:rPr lang="hu-HU" sz="1000" dirty="0" smtClean="0">
                <a:solidFill>
                  <a:srgbClr val="FF0000"/>
                </a:solidFill>
              </a:rPr>
              <a:t>19 </a:t>
            </a:r>
            <a:r>
              <a:rPr lang="hu-HU" sz="1000" dirty="0">
                <a:solidFill>
                  <a:srgbClr val="FF0000"/>
                </a:solidFill>
              </a:rPr>
              <a:t>174 </a:t>
            </a:r>
            <a:r>
              <a:rPr lang="hu-HU" sz="1000" dirty="0" smtClean="0">
                <a:solidFill>
                  <a:srgbClr val="FF0000"/>
                </a:solidFill>
              </a:rPr>
              <a:t>  </a:t>
            </a:r>
            <a:r>
              <a:rPr lang="hu-HU" sz="1200" dirty="0" smtClean="0">
                <a:solidFill>
                  <a:srgbClr val="FF0000"/>
                </a:solidFill>
              </a:rPr>
              <a:t>18 </a:t>
            </a:r>
            <a:r>
              <a:rPr lang="hu-HU" sz="1200" dirty="0">
                <a:solidFill>
                  <a:srgbClr val="FF0000"/>
                </a:solidFill>
              </a:rPr>
              <a:t>801 </a:t>
            </a:r>
            <a:r>
              <a:rPr lang="hu-HU" sz="1200" dirty="0" smtClean="0">
                <a:solidFill>
                  <a:srgbClr val="FF0000"/>
                </a:solidFill>
              </a:rPr>
              <a:t> </a:t>
            </a:r>
            <a:r>
              <a:rPr lang="hu-HU" sz="1400" dirty="0" smtClean="0">
                <a:solidFill>
                  <a:srgbClr val="FF0000"/>
                </a:solidFill>
              </a:rPr>
              <a:t>17 140 </a:t>
            </a:r>
            <a:r>
              <a:rPr lang="hu-HU" sz="1600" dirty="0" smtClean="0">
                <a:solidFill>
                  <a:srgbClr val="FF0000"/>
                </a:solidFill>
              </a:rPr>
              <a:t>19 029  </a:t>
            </a:r>
            <a:r>
              <a:rPr lang="hu-HU" sz="2000" b="1" dirty="0" smtClean="0">
                <a:solidFill>
                  <a:srgbClr val="FF0000"/>
                </a:solidFill>
              </a:rPr>
              <a:t>19 983 vizsgáról</a:t>
            </a:r>
          </a:p>
          <a:p>
            <a:pPr marL="342900" indent="-342900" algn="ctr">
              <a:spcBef>
                <a:spcPct val="20000"/>
              </a:spcBef>
            </a:pPr>
            <a:endParaRPr lang="hu-HU" sz="2000" b="1" dirty="0">
              <a:solidFill>
                <a:srgbClr val="FF0000"/>
              </a:solidFill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467544" y="1916832"/>
            <a:ext cx="8497192" cy="18018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hu-HU" sz="2000" b="1" dirty="0">
                <a:solidFill>
                  <a:srgbClr val="FF0000"/>
                </a:solidFill>
              </a:rPr>
              <a:t>Az összes értékelt tantárgyi vizsga: </a:t>
            </a:r>
          </a:p>
          <a:p>
            <a:pPr marL="342900" indent="-342900" algn="ctr"/>
            <a:r>
              <a:rPr lang="hu-HU" sz="1200" i="1" dirty="0" smtClean="0">
                <a:solidFill>
                  <a:srgbClr val="FF0000"/>
                </a:solidFill>
              </a:rPr>
              <a:t>532 </a:t>
            </a:r>
            <a:r>
              <a:rPr lang="hu-HU" sz="1200" i="1" dirty="0">
                <a:solidFill>
                  <a:srgbClr val="FF0000"/>
                </a:solidFill>
              </a:rPr>
              <a:t>166  </a:t>
            </a:r>
            <a:r>
              <a:rPr lang="hu-HU" sz="1200" i="1" dirty="0" smtClean="0">
                <a:solidFill>
                  <a:srgbClr val="FF0000"/>
                </a:solidFill>
              </a:rPr>
              <a:t>  </a:t>
            </a:r>
            <a:r>
              <a:rPr lang="hu-HU" sz="1400" i="1" dirty="0">
                <a:solidFill>
                  <a:srgbClr val="FF0000"/>
                </a:solidFill>
              </a:rPr>
              <a:t>521 </a:t>
            </a:r>
            <a:r>
              <a:rPr lang="hu-HU" sz="1400" i="1" dirty="0" smtClean="0">
                <a:solidFill>
                  <a:srgbClr val="FF0000"/>
                </a:solidFill>
              </a:rPr>
              <a:t>032  </a:t>
            </a:r>
            <a:r>
              <a:rPr lang="hu-HU" sz="1600" i="1" dirty="0" smtClean="0">
                <a:solidFill>
                  <a:srgbClr val="FF0000"/>
                </a:solidFill>
              </a:rPr>
              <a:t>501 803   </a:t>
            </a:r>
            <a:r>
              <a:rPr lang="hu-HU" dirty="0" smtClean="0">
                <a:solidFill>
                  <a:srgbClr val="FF0000"/>
                </a:solidFill>
              </a:rPr>
              <a:t>481 668   </a:t>
            </a:r>
            <a:r>
              <a:rPr lang="hu-HU" sz="2000" b="1" dirty="0" smtClean="0">
                <a:solidFill>
                  <a:srgbClr val="FF0000"/>
                </a:solidFill>
              </a:rPr>
              <a:t>459 183</a:t>
            </a:r>
            <a:endParaRPr lang="hu-HU" sz="2000" b="1" dirty="0">
              <a:solidFill>
                <a:srgbClr val="FF0000"/>
              </a:solidFill>
            </a:endParaRPr>
          </a:p>
          <a:p>
            <a:pPr marL="742950" lvl="1" indent="-285750"/>
            <a:r>
              <a:rPr lang="hu-HU" b="1" i="1" dirty="0">
                <a:solidFill>
                  <a:srgbClr val="FF0000"/>
                </a:solidFill>
              </a:rPr>
              <a:t>- középszintű tantárgyi </a:t>
            </a:r>
            <a:r>
              <a:rPr lang="hu-HU" b="1" i="1" dirty="0" smtClean="0">
                <a:solidFill>
                  <a:srgbClr val="FF0000"/>
                </a:solidFill>
              </a:rPr>
              <a:t>vizsga: </a:t>
            </a:r>
            <a:r>
              <a:rPr lang="hu-HU" sz="1200" i="1" dirty="0" smtClean="0">
                <a:solidFill>
                  <a:srgbClr val="FF0000"/>
                </a:solidFill>
              </a:rPr>
              <a:t>443 </a:t>
            </a:r>
            <a:r>
              <a:rPr lang="hu-HU" sz="1200" i="1" dirty="0">
                <a:solidFill>
                  <a:srgbClr val="FF0000"/>
                </a:solidFill>
              </a:rPr>
              <a:t>051   </a:t>
            </a:r>
            <a:r>
              <a:rPr lang="hu-HU" sz="1400" i="1" dirty="0" smtClean="0">
                <a:solidFill>
                  <a:srgbClr val="FF0000"/>
                </a:solidFill>
              </a:rPr>
              <a:t>423 307  </a:t>
            </a:r>
            <a:r>
              <a:rPr lang="hu-HU" sz="1600" i="1" dirty="0" smtClean="0">
                <a:solidFill>
                  <a:srgbClr val="FF0000"/>
                </a:solidFill>
              </a:rPr>
              <a:t>402 393  </a:t>
            </a:r>
            <a:r>
              <a:rPr lang="hu-HU" dirty="0" smtClean="0">
                <a:solidFill>
                  <a:srgbClr val="FF0000"/>
                </a:solidFill>
              </a:rPr>
              <a:t>377 736  </a:t>
            </a:r>
            <a:r>
              <a:rPr lang="hu-HU" sz="2000" b="1" dirty="0" smtClean="0">
                <a:solidFill>
                  <a:srgbClr val="FF0000"/>
                </a:solidFill>
              </a:rPr>
              <a:t>373 289</a:t>
            </a:r>
            <a:endParaRPr lang="hu-HU" sz="2000" b="1" dirty="0">
              <a:solidFill>
                <a:srgbClr val="FF0000"/>
              </a:solidFill>
            </a:endParaRPr>
          </a:p>
          <a:p>
            <a:pPr marL="742950" lvl="1" indent="-285750">
              <a:spcBef>
                <a:spcPct val="10000"/>
              </a:spcBef>
            </a:pPr>
            <a:r>
              <a:rPr lang="hu-HU" b="1" i="1" dirty="0">
                <a:solidFill>
                  <a:srgbClr val="FF0000"/>
                </a:solidFill>
              </a:rPr>
              <a:t>- emelt szintű tantárgyi </a:t>
            </a:r>
            <a:r>
              <a:rPr lang="hu-HU" b="1" i="1" dirty="0" smtClean="0">
                <a:solidFill>
                  <a:srgbClr val="FF0000"/>
                </a:solidFill>
              </a:rPr>
              <a:t>vizsga: </a:t>
            </a:r>
            <a:r>
              <a:rPr lang="hu-HU" sz="1200" i="1" dirty="0" smtClean="0">
                <a:solidFill>
                  <a:srgbClr val="FF0000"/>
                </a:solidFill>
              </a:rPr>
              <a:t>30 </a:t>
            </a:r>
            <a:r>
              <a:rPr lang="hu-HU" sz="1200" i="1" dirty="0">
                <a:solidFill>
                  <a:srgbClr val="FF0000"/>
                </a:solidFill>
              </a:rPr>
              <a:t>774     </a:t>
            </a:r>
            <a:r>
              <a:rPr lang="hu-HU" sz="1400" i="1" dirty="0">
                <a:solidFill>
                  <a:srgbClr val="FF0000"/>
                </a:solidFill>
              </a:rPr>
              <a:t>36 </a:t>
            </a:r>
            <a:r>
              <a:rPr lang="hu-HU" sz="1400" i="1" dirty="0" smtClean="0">
                <a:solidFill>
                  <a:srgbClr val="FF0000"/>
                </a:solidFill>
              </a:rPr>
              <a:t>867    </a:t>
            </a:r>
            <a:r>
              <a:rPr lang="hu-HU" sz="1600" i="1" dirty="0" smtClean="0">
                <a:solidFill>
                  <a:srgbClr val="FF0000"/>
                </a:solidFill>
              </a:rPr>
              <a:t>38 717   </a:t>
            </a:r>
            <a:r>
              <a:rPr lang="hu-HU" dirty="0" smtClean="0">
                <a:solidFill>
                  <a:srgbClr val="FF0000"/>
                </a:solidFill>
              </a:rPr>
              <a:t>41 124   </a:t>
            </a:r>
            <a:r>
              <a:rPr lang="hu-HU" sz="2000" b="1" dirty="0" smtClean="0">
                <a:solidFill>
                  <a:srgbClr val="FF0000"/>
                </a:solidFill>
              </a:rPr>
              <a:t>42 367</a:t>
            </a:r>
            <a:endParaRPr lang="hu-HU" sz="2000" b="1" dirty="0">
              <a:solidFill>
                <a:srgbClr val="FF0000"/>
              </a:solidFill>
            </a:endParaRPr>
          </a:p>
          <a:p>
            <a:pPr marL="742950" lvl="1" indent="-285750">
              <a:spcBef>
                <a:spcPct val="10000"/>
              </a:spcBef>
            </a:pPr>
            <a:r>
              <a:rPr lang="hu-HU" sz="1600" b="1" i="1" dirty="0">
                <a:solidFill>
                  <a:srgbClr val="FF0000"/>
                </a:solidFill>
              </a:rPr>
              <a:t>- korábbi vizsgaeredmények </a:t>
            </a:r>
            <a:r>
              <a:rPr lang="hu-HU" sz="1600" b="1" i="1" dirty="0" smtClean="0">
                <a:solidFill>
                  <a:srgbClr val="FF0000"/>
                </a:solidFill>
              </a:rPr>
              <a:t>beszámítása: </a:t>
            </a:r>
            <a:r>
              <a:rPr lang="hu-HU" sz="1200" i="1" dirty="0" smtClean="0">
                <a:solidFill>
                  <a:srgbClr val="FF0000"/>
                </a:solidFill>
              </a:rPr>
              <a:t>58 </a:t>
            </a:r>
            <a:r>
              <a:rPr lang="hu-HU" sz="1200" i="1" dirty="0">
                <a:solidFill>
                  <a:srgbClr val="FF0000"/>
                </a:solidFill>
              </a:rPr>
              <a:t>341  </a:t>
            </a:r>
            <a:r>
              <a:rPr lang="hu-HU" sz="1400" i="1" dirty="0">
                <a:solidFill>
                  <a:srgbClr val="FF0000"/>
                </a:solidFill>
              </a:rPr>
              <a:t>60 </a:t>
            </a:r>
            <a:r>
              <a:rPr lang="hu-HU" sz="1400" i="1" dirty="0" smtClean="0">
                <a:solidFill>
                  <a:srgbClr val="FF0000"/>
                </a:solidFill>
              </a:rPr>
              <a:t>858  </a:t>
            </a:r>
            <a:r>
              <a:rPr lang="hu-HU" sz="1600" i="1" dirty="0" smtClean="0">
                <a:solidFill>
                  <a:srgbClr val="FF0000"/>
                </a:solidFill>
              </a:rPr>
              <a:t>60 693 </a:t>
            </a:r>
            <a:r>
              <a:rPr lang="hu-HU" dirty="0" smtClean="0">
                <a:solidFill>
                  <a:srgbClr val="FF0000"/>
                </a:solidFill>
              </a:rPr>
              <a:t>62 808 </a:t>
            </a:r>
            <a:r>
              <a:rPr lang="hu-HU" sz="2000" b="1" dirty="0" smtClean="0">
                <a:solidFill>
                  <a:srgbClr val="FF0000"/>
                </a:solidFill>
              </a:rPr>
              <a:t>43 527</a:t>
            </a:r>
            <a:endParaRPr lang="hu-H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88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összes vizsga száma</a:t>
            </a:r>
            <a:endParaRPr lang="hu-HU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32856"/>
            <a:ext cx="8647489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7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összes vizsga középszinten</a:t>
            </a:r>
            <a:endParaRPr lang="hu-H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8712968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859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922841" cy="731168"/>
          </a:xfrm>
        </p:spPr>
        <p:txBody>
          <a:bodyPr>
            <a:normAutofit fontScale="90000"/>
          </a:bodyPr>
          <a:lstStyle/>
          <a:p>
            <a:r>
              <a:rPr lang="hu-HU" dirty="0"/>
              <a:t>Az összes vizsga </a:t>
            </a:r>
            <a:r>
              <a:rPr lang="hu-HU" dirty="0" smtClean="0"/>
              <a:t>emelt szinten</a:t>
            </a:r>
            <a:endParaRPr lang="hu-H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8352928" cy="4755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268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8352928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878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8513167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209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8094487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092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688"/>
            <a:ext cx="8291914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569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8489340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995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8489340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140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8291913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896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692275" y="404813"/>
            <a:ext cx="61928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 sz="3000" b="1"/>
              <a:t>„Új” vizsgafajták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95536" y="1268761"/>
            <a:ext cx="8424936" cy="446449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hu-HU" sz="2800" b="1" dirty="0">
                <a:solidFill>
                  <a:srgbClr val="FF0000"/>
                </a:solidFill>
              </a:rPr>
              <a:t>Vizsgaszámok mentességek nélkül: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8677275" y="6367463"/>
            <a:ext cx="395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 sz="2400">
              <a:latin typeface="Times New Roman" pitchFamily="18" charset="0"/>
            </a:endParaRPr>
          </a:p>
        </p:txBody>
      </p:sp>
      <p:graphicFrame>
        <p:nvGraphicFramePr>
          <p:cNvPr id="17" name="Táblázat 16"/>
          <p:cNvGraphicFramePr>
            <a:graphicFrameLocks noGrp="1"/>
          </p:cNvGraphicFramePr>
          <p:nvPr/>
        </p:nvGraphicFramePr>
        <p:xfrm>
          <a:off x="539750" y="2708275"/>
          <a:ext cx="5328591" cy="2476565"/>
        </p:xfrm>
        <a:graphic>
          <a:graphicData uri="http://schemas.openxmlformats.org/drawingml/2006/table">
            <a:tbl>
              <a:tblPr/>
              <a:tblGrid>
                <a:gridCol w="1211042"/>
                <a:gridCol w="488991"/>
                <a:gridCol w="752810"/>
                <a:gridCol w="859327"/>
                <a:gridCol w="747708"/>
                <a:gridCol w="1268713"/>
              </a:tblGrid>
              <a:tr h="395890">
                <a:tc>
                  <a:txBody>
                    <a:bodyPr/>
                    <a:lstStyle/>
                    <a:p>
                      <a:pPr algn="l" fontAlgn="b"/>
                      <a:endParaRPr lang="hu-HU" sz="20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  <a:endParaRPr lang="hu-HU" sz="10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endParaRPr lang="hu-HU" sz="12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lang="hu-HU" sz="14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i="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lang="hu-HU" sz="18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08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Kiegészítő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4436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200" b="0" i="0" u="none" strike="noStrike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3924</a:t>
                      </a:r>
                      <a:endParaRPr lang="hu-HU" sz="1200" b="0" i="0" u="none" strike="noStrike" kern="1200" dirty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400" b="1" i="0" u="none" strike="noStrike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3472</a:t>
                      </a:r>
                      <a:endParaRPr lang="hu-HU" sz="1400" b="1" i="0" u="none" strike="noStrike" kern="1200" dirty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600" b="1" i="0" u="none" strike="noStrike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4371</a:t>
                      </a:r>
                      <a:endParaRPr lang="hu-HU" sz="1600" b="1" i="0" u="none" strike="noStrike" kern="1200" dirty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800" b="1" i="0" u="none" strike="noStrike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4733</a:t>
                      </a:r>
                      <a:endParaRPr lang="hu-HU" sz="1800" b="1" i="0" u="none" strike="noStrike" kern="1200" dirty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3940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Ismétlő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10071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200" b="0" i="0" u="none" strike="noStrike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8530</a:t>
                      </a:r>
                      <a:endParaRPr lang="hu-HU" sz="1200" b="0" i="0" u="none" strike="noStrike" kern="1200" dirty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400" b="1" i="0" u="none" strike="noStrike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5429</a:t>
                      </a:r>
                      <a:endParaRPr lang="hu-HU" sz="1400" b="1" i="0" u="none" strike="noStrike" kern="1200" dirty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600" b="1" i="0" u="none" strike="noStrike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6895</a:t>
                      </a:r>
                      <a:endParaRPr lang="hu-HU" sz="1600" b="1" i="0" u="none" strike="noStrike" kern="1200" dirty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800" b="1" i="0" u="none" strike="noStrike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8952</a:t>
                      </a:r>
                      <a:endParaRPr lang="hu-HU" sz="1800" b="1" i="0" u="none" strike="noStrike" kern="1200" dirty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708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Szintemelő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8106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200" b="0" i="0" u="none" strike="noStrike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10210</a:t>
                      </a:r>
                      <a:endParaRPr lang="hu-HU" sz="1200" b="0" i="0" u="none" strike="noStrike" kern="1200" dirty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400" b="1" i="0" u="none" strike="noStrike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10049</a:t>
                      </a:r>
                      <a:endParaRPr lang="hu-HU" sz="1400" b="1" i="0" u="none" strike="noStrike" kern="1200" dirty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600" b="1" i="0" u="none" strike="noStrike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10414</a:t>
                      </a:r>
                      <a:endParaRPr lang="hu-HU" sz="1600" b="1" i="0" u="none" strike="noStrike" kern="1200" dirty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800" b="1" i="0" u="none" strike="noStrike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8520</a:t>
                      </a:r>
                      <a:endParaRPr lang="hu-HU" sz="1800" b="1" i="0" u="none" strike="noStrike" kern="1200" dirty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7089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Előrehozott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000" b="0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55865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200" b="0" i="0" u="none" strike="noStrike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54757</a:t>
                      </a:r>
                      <a:endParaRPr lang="hu-HU" sz="1200" b="0" i="0" u="none" strike="noStrike" kern="1200" dirty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400" b="1" i="0" u="none" strike="noStrike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55454</a:t>
                      </a:r>
                      <a:endParaRPr lang="hu-HU" sz="1400" b="1" i="0" u="none" strike="noStrike" kern="1200" dirty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600" b="1" i="0" u="none" strike="noStrike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35819</a:t>
                      </a:r>
                      <a:endParaRPr lang="hu-HU" sz="1600" b="1" i="0" u="none" strike="noStrike" kern="1200" dirty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800" b="1" i="0" u="none" strike="noStrike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34412</a:t>
                      </a:r>
                      <a:endParaRPr lang="hu-HU" sz="1800" b="1" i="0" u="none" strike="noStrike" kern="1200" dirty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5471592" y="1196752"/>
          <a:ext cx="367240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5508103" y="2060848"/>
          <a:ext cx="3384377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5796137" y="1988840"/>
          <a:ext cx="3024336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Diagram 10"/>
          <p:cNvGraphicFramePr/>
          <p:nvPr/>
        </p:nvGraphicFramePr>
        <p:xfrm>
          <a:off x="5292080" y="1484784"/>
          <a:ext cx="385192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3" name="Szövegdoboz 12"/>
          <p:cNvSpPr txBox="1"/>
          <p:nvPr/>
        </p:nvSpPr>
        <p:spPr>
          <a:xfrm>
            <a:off x="539552" y="5229200"/>
            <a:ext cx="80648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Az érettségi vizsgaszabályzatnak az előrehozott érettségi vizsgákra vonatkozó  szabályozása 2014. január elsejével megváltozott.</a:t>
            </a:r>
            <a:endParaRPr lang="hu-HU" sz="11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Diagram 11"/>
          <p:cNvGraphicFramePr/>
          <p:nvPr/>
        </p:nvGraphicFramePr>
        <p:xfrm>
          <a:off x="5076056" y="1628800"/>
          <a:ext cx="4250605" cy="302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35323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688"/>
            <a:ext cx="8291913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307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8489340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72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/>
          <a:lstStyle/>
          <a:p>
            <a:r>
              <a:rPr lang="hu-HU" dirty="0" smtClean="0"/>
              <a:t>12.A osztály</a:t>
            </a:r>
            <a:endParaRPr lang="hu-HU" dirty="0"/>
          </a:p>
        </p:txBody>
      </p:sp>
      <p:pic>
        <p:nvPicPr>
          <p:cNvPr id="1638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96752"/>
            <a:ext cx="7128792" cy="5311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576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/>
          <a:lstStyle/>
          <a:p>
            <a:r>
              <a:rPr lang="hu-HU" dirty="0" smtClean="0"/>
              <a:t>12.B osztály</a:t>
            </a:r>
            <a:endParaRPr lang="hu-HU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40768"/>
            <a:ext cx="7560840" cy="5071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086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/>
          <a:lstStyle/>
          <a:p>
            <a:r>
              <a:rPr lang="hu-HU" dirty="0" smtClean="0"/>
              <a:t>12.C osztály</a:t>
            </a:r>
            <a:endParaRPr lang="hu-HU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96752"/>
            <a:ext cx="6552728" cy="5309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168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hu-HU" dirty="0" smtClean="0"/>
              <a:t>12.D osztály</a:t>
            </a:r>
            <a:endParaRPr lang="hu-HU" dirty="0"/>
          </a:p>
        </p:txBody>
      </p:sp>
      <p:pic>
        <p:nvPicPr>
          <p:cNvPr id="19457" name="Picture 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96752"/>
            <a:ext cx="5616624" cy="5275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796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hu-HU" dirty="0" smtClean="0"/>
              <a:t>12.E osztály</a:t>
            </a:r>
            <a:endParaRPr lang="hu-HU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268760"/>
            <a:ext cx="5760640" cy="5148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483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/>
          <a:lstStyle/>
          <a:p>
            <a:r>
              <a:rPr lang="hu-HU" dirty="0" smtClean="0"/>
              <a:t>Előrehozott érettségizők</a:t>
            </a:r>
            <a:endParaRPr lang="hu-HU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7772400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794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8507004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76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8060432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557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059113" y="0"/>
            <a:ext cx="3657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hu-HU" sz="3600" b="1">
              <a:solidFill>
                <a:srgbClr val="D40026"/>
              </a:solidFill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8677275" y="6367463"/>
            <a:ext cx="395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 sz="2400">
              <a:latin typeface="Times New Roman" pitchFamily="18" charset="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50825" y="549275"/>
            <a:ext cx="86423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 sz="3000" b="1" dirty="0"/>
              <a:t>A tanulói észrevételek bírálatának eredménye</a:t>
            </a:r>
          </a:p>
        </p:txBody>
      </p:sp>
      <p:sp>
        <p:nvSpPr>
          <p:cNvPr id="31749" name="Text Box 99"/>
          <p:cNvSpPr txBox="1">
            <a:spLocks noChangeArrowheads="1"/>
          </p:cNvSpPr>
          <p:nvPr/>
        </p:nvSpPr>
        <p:spPr bwMode="auto">
          <a:xfrm>
            <a:off x="323528" y="5445224"/>
            <a:ext cx="8604448" cy="3416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hu-HU" b="1" dirty="0"/>
              <a:t>A javítás „minősége” állandó, nem változott az egyes vizsgaidőszakokban.</a:t>
            </a:r>
            <a:endParaRPr lang="hu-HU" sz="1600" b="1" dirty="0"/>
          </a:p>
        </p:txBody>
      </p:sp>
      <p:graphicFrame>
        <p:nvGraphicFramePr>
          <p:cNvPr id="107685" name="Group 165"/>
          <p:cNvGraphicFramePr>
            <a:graphicFrameLocks noGrp="1"/>
          </p:cNvGraphicFramePr>
          <p:nvPr/>
        </p:nvGraphicFramePr>
        <p:xfrm>
          <a:off x="539750" y="1484313"/>
          <a:ext cx="8032778" cy="3888432"/>
        </p:xfrm>
        <a:graphic>
          <a:graphicData uri="http://schemas.openxmlformats.org/drawingml/2006/table">
            <a:tbl>
              <a:tblPr/>
              <a:tblGrid>
                <a:gridCol w="1178507"/>
                <a:gridCol w="2837882"/>
                <a:gridCol w="2008958"/>
                <a:gridCol w="2007431"/>
              </a:tblGrid>
              <a:tr h="761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Az eredeti értékelés helybenhagyva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Pontszám emelkedés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Pontszám csökkenés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628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2009.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2010.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2011.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2012.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27,3%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70,9%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1,8%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2013.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27,8%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71,2%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2014.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29,2%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69,5%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1,3%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2015.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27,4 %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71,6%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1,3%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44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7973188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409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pPr algn="ctr"/>
            <a:r>
              <a:rPr lang="hu-HU" dirty="0" smtClean="0"/>
              <a:t>Köszönöm a figyelmet!  </a:t>
            </a:r>
            <a:r>
              <a:rPr lang="hu-HU" dirty="0" smtClean="0">
                <a:sym typeface="Wingdings" pitchFamily="2" charset="2"/>
              </a:rPr>
              <a:t></a:t>
            </a:r>
            <a:endParaRPr lang="hu-HU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59632" y="1484784"/>
            <a:ext cx="6630440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07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778825" cy="1320800"/>
          </a:xfrm>
        </p:spPr>
        <p:txBody>
          <a:bodyPr>
            <a:normAutofit fontScale="90000"/>
          </a:bodyPr>
          <a:lstStyle/>
          <a:p>
            <a:r>
              <a:rPr lang="hu-HU" dirty="0"/>
              <a:t>Érettségire jelentkezők száma 2015.							</a:t>
            </a:r>
            <a:br>
              <a:rPr lang="hu-HU" dirty="0"/>
            </a:br>
            <a:endParaRPr lang="hu-H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24744"/>
            <a:ext cx="8064896" cy="5255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205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352928" cy="100811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>						</a:t>
            </a:r>
            <a:br>
              <a:rPr lang="hu-HU" dirty="0"/>
            </a:br>
            <a:r>
              <a:rPr lang="hu-HU" dirty="0"/>
              <a:t>Érettségire jelentkezők száma 2015.	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1340768"/>
            <a:ext cx="7679617" cy="5149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134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Nyelvvizsgák száma</a:t>
            </a:r>
            <a:endParaRPr lang="hu-H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349888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305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érettségi átlagok alakulása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63688" y="1556792"/>
            <a:ext cx="5544616" cy="4810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98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hu-HU" dirty="0" smtClean="0"/>
              <a:t>Érettségi átlagok összehasonlítása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14400" y="1124744"/>
            <a:ext cx="7549010" cy="5305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89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észvény">
  <a:themeElements>
    <a:clrScheme name="Kemény kötés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Részvén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észvén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Alapértelmezett terv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Lendület">
    <a:fillStyleLst>
      <a:solidFill>
        <a:schemeClr val="phClr"/>
      </a:solidFill>
      <a:gradFill rotWithShape="1">
        <a:gsLst>
          <a:gs pos="0">
            <a:schemeClr val="phClr">
              <a:tint val="10000"/>
              <a:satMod val="300000"/>
            </a:schemeClr>
          </a:gs>
          <a:gs pos="34000">
            <a:schemeClr val="phClr">
              <a:tint val="13500"/>
              <a:satMod val="250000"/>
            </a:schemeClr>
          </a:gs>
          <a:gs pos="100000">
            <a:schemeClr val="phClr">
              <a:tint val="60000"/>
              <a:satMod val="200000"/>
            </a:schemeClr>
          </a:gs>
        </a:gsLst>
        <a:path path="circle">
          <a:fillToRect l="50000" t="155000" r="50000" b="-55000"/>
        </a:path>
      </a:gradFill>
      <a:gradFill rotWithShape="1">
        <a:gsLst>
          <a:gs pos="0">
            <a:schemeClr val="phClr">
              <a:tint val="60000"/>
              <a:satMod val="160000"/>
            </a:schemeClr>
          </a:gs>
          <a:gs pos="46000">
            <a:schemeClr val="phClr">
              <a:tint val="86000"/>
              <a:satMod val="160000"/>
            </a:schemeClr>
          </a:gs>
          <a:gs pos="100000">
            <a:schemeClr val="phClr">
              <a:shade val="40000"/>
              <a:satMod val="160000"/>
            </a:schemeClr>
          </a:gs>
        </a:gsLst>
        <a:path path="circle">
          <a:fillToRect l="50000" t="155000" r="50000" b="-55000"/>
        </a:path>
      </a:gradFill>
    </a:fillStyleLst>
    <a:lnStyleLst>
      <a:ln w="9525" cap="flat" cmpd="sng" algn="ctr">
        <a:solidFill>
          <a:schemeClr val="phClr">
            <a:satMod val="12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147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38100" dir="14700000" algn="t" rotWithShape="0">
            <a:srgbClr val="000000">
              <a:alpha val="60000"/>
            </a:srgbClr>
          </a:outerShdw>
        </a:effectLst>
      </a:effectStyle>
      <a:effectStyle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918</TotalTime>
  <Words>325</Words>
  <Application>Microsoft Office PowerPoint</Application>
  <PresentationFormat>Diavetítés a képernyőre (4:3 oldalarány)</PresentationFormat>
  <Paragraphs>107</Paragraphs>
  <Slides>41</Slides>
  <Notes>3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41</vt:i4>
      </vt:variant>
    </vt:vector>
  </HeadingPairs>
  <TitlesOfParts>
    <vt:vector size="42" baseType="lpstr">
      <vt:lpstr>Részvény</vt:lpstr>
      <vt:lpstr>Érettségi eredmények   2015. május</vt:lpstr>
      <vt:lpstr>PowerPoint bemutató</vt:lpstr>
      <vt:lpstr>PowerPoint bemutató</vt:lpstr>
      <vt:lpstr>PowerPoint bemutató</vt:lpstr>
      <vt:lpstr>Érettségire jelentkezők száma 2015.        </vt:lpstr>
      <vt:lpstr>          Érettségire jelentkezők száma 2015. </vt:lpstr>
      <vt:lpstr>Nyelvvizsgák száma</vt:lpstr>
      <vt:lpstr>Az érettségi átlagok alakulása</vt:lpstr>
      <vt:lpstr>Érettségi átlagok összehasonlítása</vt:lpstr>
      <vt:lpstr>Magyar nyelv és irodalom</vt:lpstr>
      <vt:lpstr>Matematika</vt:lpstr>
      <vt:lpstr>Történelem</vt:lpstr>
      <vt:lpstr>Angol nyelv</vt:lpstr>
      <vt:lpstr>Német nyelv</vt:lpstr>
      <vt:lpstr>Biológia</vt:lpstr>
      <vt:lpstr>Kémia</vt:lpstr>
      <vt:lpstr>Fizika</vt:lpstr>
      <vt:lpstr>Informatika</vt:lpstr>
      <vt:lpstr>Érettségi eredmények</vt:lpstr>
      <vt:lpstr>Az összes vizsga száma</vt:lpstr>
      <vt:lpstr>Az összes vizsga középszinten</vt:lpstr>
      <vt:lpstr>Az összes vizsga emelt szinten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12.A osztály</vt:lpstr>
      <vt:lpstr>12.B osztály</vt:lpstr>
      <vt:lpstr>12.C osztály</vt:lpstr>
      <vt:lpstr>12.D osztály</vt:lpstr>
      <vt:lpstr>12.E osztály</vt:lpstr>
      <vt:lpstr>Előrehozott érettségizők</vt:lpstr>
      <vt:lpstr>PowerPoint bemutató</vt:lpstr>
      <vt:lpstr>PowerPoint bemutató</vt:lpstr>
      <vt:lpstr>PowerPoint bemutató</vt:lpstr>
      <vt:lpstr>Köszönöm a figyelmet! 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Harcok az új rend megszilárdításáért</dc:title>
  <dc:creator>Molnárné Kállay Andrea</dc:creator>
  <cp:lastModifiedBy>Molnárné Kállay Andrea</cp:lastModifiedBy>
  <cp:revision>73</cp:revision>
  <cp:lastPrinted>2015-07-29T08:40:04Z</cp:lastPrinted>
  <dcterms:created xsi:type="dcterms:W3CDTF">2013-12-07T09:48:21Z</dcterms:created>
  <dcterms:modified xsi:type="dcterms:W3CDTF">2015-07-29T08:40:07Z</dcterms:modified>
</cp:coreProperties>
</file>