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56" r:id="rId2"/>
    <p:sldId id="277" r:id="rId3"/>
    <p:sldId id="278" r:id="rId4"/>
    <p:sldId id="279" r:id="rId5"/>
    <p:sldId id="280" r:id="rId6"/>
    <p:sldId id="292" r:id="rId7"/>
    <p:sldId id="293" r:id="rId8"/>
    <p:sldId id="283" r:id="rId9"/>
    <p:sldId id="284" r:id="rId10"/>
    <p:sldId id="281" r:id="rId11"/>
    <p:sldId id="282" r:id="rId12"/>
    <p:sldId id="29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74" r:id="rId21"/>
    <p:sldId id="275" r:id="rId22"/>
    <p:sldId id="260" r:id="rId23"/>
    <p:sldId id="261" r:id="rId24"/>
    <p:sldId id="269" r:id="rId25"/>
    <p:sldId id="270" r:id="rId26"/>
    <p:sldId id="271" r:id="rId27"/>
    <p:sldId id="272" r:id="rId28"/>
    <p:sldId id="273" r:id="rId29"/>
  </p:sldIdLst>
  <p:sldSz cx="9144000" cy="6858000" type="screen4x3"/>
  <p:notesSz cx="6794500" cy="99187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A5831-6048-4943-AB8D-C44513CD24DE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1700"/>
            <a:ext cx="5435600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1DA07-065F-4438-A0DE-18B1312D0D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690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1DA07-065F-4438-A0DE-18B1312D0D88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2118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1DA07-065F-4438-A0DE-18B1312D0D88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07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2181AC26-CDEE-4919-855E-44D3A417D4D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2181AC26-CDEE-4919-855E-44D3A417D4D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2181AC26-CDEE-4919-855E-44D3A417D4D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0B0-BF07-44CF-8C95-EF75492CEB65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AC26-CDEE-4919-855E-44D3A417D4D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E02B0B0-BF07-44CF-8C95-EF75492CEB65}" type="datetimeFigureOut">
              <a:rPr lang="hu-HU" smtClean="0"/>
              <a:pPr/>
              <a:t>2014.09.09.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81AC26-CDEE-4919-855E-44D3A417D4D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Excel_Worksheet3.xls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Excel_97-2003_Worksheet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Excel_97-2003_Worksheet2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Excel_97-2003_Worksheet3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4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Excel_97-2003_Worksheet5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Excel_97-2003_Worksheet6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emf"/><Relationship Id="rId4" Type="http://schemas.openxmlformats.org/officeDocument/2006/relationships/package" Target="../embeddings/Microsoft_Excel_Worksheet4.xls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3.emf"/><Relationship Id="rId4" Type="http://schemas.openxmlformats.org/officeDocument/2006/relationships/package" Target="../embeddings/Microsoft_Excel_Worksheet5.xls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4.emf"/><Relationship Id="rId4" Type="http://schemas.openxmlformats.org/officeDocument/2006/relationships/package" Target="../embeddings/Microsoft_Excel_Worksheet6.xls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5.emf"/><Relationship Id="rId4" Type="http://schemas.openxmlformats.org/officeDocument/2006/relationships/package" Target="../embeddings/Microsoft_Excel_Worksheet7.xlsx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6.emf"/><Relationship Id="rId4" Type="http://schemas.openxmlformats.org/officeDocument/2006/relationships/package" Target="../embeddings/Microsoft_Excel_Worksheet8.xls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7.emf"/><Relationship Id="rId4" Type="http://schemas.openxmlformats.org/officeDocument/2006/relationships/package" Target="../embeddings/Microsoft_Excel_Worksheet9.xls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8.emf"/><Relationship Id="rId4" Type="http://schemas.openxmlformats.org/officeDocument/2006/relationships/package" Target="../embeddings/Microsoft_Excel_Worksheet10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2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 rot="19140000">
            <a:off x="-1717352" y="1262211"/>
            <a:ext cx="10215491" cy="2825598"/>
          </a:xfrm>
        </p:spPr>
        <p:txBody>
          <a:bodyPr>
            <a:normAutofit/>
          </a:bodyPr>
          <a:lstStyle/>
          <a:p>
            <a:r>
              <a:rPr lang="hu-HU" sz="11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34" charset="0"/>
              </a:rPr>
              <a:t>Érettségi</a:t>
            </a:r>
            <a:endParaRPr lang="hu-HU" sz="11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Extra Bold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 rot="19140000">
            <a:off x="2320284" y="3015961"/>
            <a:ext cx="6511131" cy="1788420"/>
          </a:xfrm>
        </p:spPr>
        <p:txBody>
          <a:bodyPr>
            <a:normAutofit/>
          </a:bodyPr>
          <a:lstStyle/>
          <a:p>
            <a:r>
              <a:rPr lang="hu-HU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Extra Bold" pitchFamily="34" charset="0"/>
              </a:rPr>
              <a:t>2014</a:t>
            </a:r>
            <a:r>
              <a:rPr lang="hu-HU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bertus Extra Bold" pitchFamily="34" charset="0"/>
              </a:rPr>
              <a:t>.</a:t>
            </a:r>
            <a:endParaRPr lang="hu-HU" sz="8000" dirty="0">
              <a:solidFill>
                <a:schemeClr val="accent1">
                  <a:lumMod val="60000"/>
                  <a:lumOff val="40000"/>
                </a:schemeClr>
              </a:solidFill>
              <a:latin typeface="Albertus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080120"/>
          </a:xfrm>
        </p:spPr>
        <p:txBody>
          <a:bodyPr>
            <a:normAutofit fontScale="90000"/>
          </a:bodyPr>
          <a:lstStyle/>
          <a:p>
            <a:r>
              <a:rPr lang="hu-HU" dirty="0"/>
              <a:t>					</a:t>
            </a:r>
            <a:br>
              <a:rPr lang="hu-HU" dirty="0"/>
            </a:br>
            <a:r>
              <a:rPr lang="hu-HU" sz="3100" dirty="0"/>
              <a:t>A tantárgyi </a:t>
            </a:r>
            <a:r>
              <a:rPr lang="hu-HU" sz="3100" dirty="0" smtClean="0"/>
              <a:t>eredmények összehasonlítása az </a:t>
            </a:r>
            <a:br>
              <a:rPr lang="hu-HU" sz="3100" dirty="0" smtClean="0"/>
            </a:br>
            <a:r>
              <a:rPr lang="hu-HU" sz="3100" dirty="0" smtClean="0"/>
              <a:t>                            országos átlaggal</a:t>
            </a:r>
            <a:r>
              <a:rPr lang="hu-HU" sz="2700" dirty="0" smtClean="0"/>
              <a:t>	 középszinten			</a:t>
            </a:r>
            <a:r>
              <a:rPr lang="hu-HU" sz="2700" dirty="0"/>
              <a:t>			</a:t>
            </a:r>
            <a:r>
              <a:rPr lang="hu-HU" sz="2700" dirty="0" smtClean="0"/>
              <a:t>  </a:t>
            </a:r>
            <a:r>
              <a:rPr lang="hu-HU" sz="2700" dirty="0"/>
              <a:t/>
            </a:r>
            <a:br>
              <a:rPr lang="hu-HU" sz="2700" dirty="0"/>
            </a:br>
            <a:endParaRPr lang="hu-HU" sz="2700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54884"/>
            <a:ext cx="8280920" cy="484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A tantárgyi eredmények összehasonlítása az országos </a:t>
            </a:r>
            <a:r>
              <a:rPr lang="hu-HU" sz="2800" dirty="0" smtClean="0"/>
              <a:t>átlaggal középszinten</a:t>
            </a:r>
            <a:endParaRPr lang="hu-HU" sz="2800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556792"/>
            <a:ext cx="822960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Autofit/>
          </a:bodyPr>
          <a:lstStyle/>
          <a:p>
            <a:r>
              <a:rPr lang="hu-HU" sz="3200" dirty="0"/>
              <a:t>A tantárgyi eredmények összehasonlítása az országos átlaggal 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emelt szinten</a:t>
            </a:r>
            <a:endParaRPr lang="hu-HU" sz="3200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00200"/>
            <a:ext cx="8712967" cy="506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713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375262"/>
              </p:ext>
            </p:extLst>
          </p:nvPr>
        </p:nvGraphicFramePr>
        <p:xfrm>
          <a:off x="683568" y="1340768"/>
          <a:ext cx="7429500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Munkalap" r:id="rId4" imgW="7429567" imgH="4219445" progId="Excel.Sheet.12">
                  <p:embed/>
                </p:oleObj>
              </mc:Choice>
              <mc:Fallback>
                <p:oleObj name="Munkalap" r:id="rId4" imgW="7429567" imgH="4219445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340768"/>
                        <a:ext cx="7429500" cy="421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9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886838"/>
              </p:ext>
            </p:extLst>
          </p:nvPr>
        </p:nvGraphicFramePr>
        <p:xfrm>
          <a:off x="1331640" y="1340768"/>
          <a:ext cx="6267450" cy="535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Munkalap" r:id="rId4" imgW="6267551" imgH="5353132" progId="Excel.Sheet.8">
                  <p:embed/>
                </p:oleObj>
              </mc:Choice>
              <mc:Fallback>
                <p:oleObj name="Munkalap" r:id="rId4" imgW="6267551" imgH="5353132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340768"/>
                        <a:ext cx="6267450" cy="535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43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23765"/>
              </p:ext>
            </p:extLst>
          </p:nvPr>
        </p:nvGraphicFramePr>
        <p:xfrm>
          <a:off x="1115616" y="1268760"/>
          <a:ext cx="6426030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Munkalap" r:id="rId4" imgW="6267551" imgH="5267214" progId="Excel.Sheet.8">
                  <p:embed/>
                </p:oleObj>
              </mc:Choice>
              <mc:Fallback>
                <p:oleObj name="Munkalap" r:id="rId4" imgW="6267551" imgH="5267214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268760"/>
                        <a:ext cx="6426030" cy="540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02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189102"/>
              </p:ext>
            </p:extLst>
          </p:nvPr>
        </p:nvGraphicFramePr>
        <p:xfrm>
          <a:off x="1115616" y="1268760"/>
          <a:ext cx="6678502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Munkalap" r:id="rId4" imgW="6267551" imgH="5000544" progId="Excel.Sheet.8">
                  <p:embed/>
                </p:oleObj>
              </mc:Choice>
              <mc:Fallback>
                <p:oleObj name="Munkalap" r:id="rId4" imgW="6267551" imgH="5000544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268760"/>
                        <a:ext cx="6678502" cy="53285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2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861083"/>
              </p:ext>
            </p:extLst>
          </p:nvPr>
        </p:nvGraphicFramePr>
        <p:xfrm>
          <a:off x="1043608" y="1133475"/>
          <a:ext cx="6267450" cy="572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Munkalap" r:id="rId4" imgW="6267551" imgH="5724634" progId="Excel.Sheet.8">
                  <p:embed/>
                </p:oleObj>
              </mc:Choice>
              <mc:Fallback>
                <p:oleObj name="Munkalap" r:id="rId4" imgW="6267551" imgH="5724634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133475"/>
                        <a:ext cx="6267450" cy="572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833104"/>
              </p:ext>
            </p:extLst>
          </p:nvPr>
        </p:nvGraphicFramePr>
        <p:xfrm>
          <a:off x="1187624" y="1196752"/>
          <a:ext cx="6640556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Munkalap" r:id="rId4" imgW="6267551" imgH="5029183" progId="Excel.Sheet.8">
                  <p:embed/>
                </p:oleObj>
              </mc:Choice>
              <mc:Fallback>
                <p:oleObj name="Munkalap" r:id="rId4" imgW="6267551" imgH="5029183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196752"/>
                        <a:ext cx="6640556" cy="53285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62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921785"/>
              </p:ext>
            </p:extLst>
          </p:nvPr>
        </p:nvGraphicFramePr>
        <p:xfrm>
          <a:off x="1043608" y="1988840"/>
          <a:ext cx="6860636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Munkalap" r:id="rId4" imgW="6267551" imgH="2104994" progId="Excel.Sheet.8">
                  <p:embed/>
                </p:oleObj>
              </mc:Choice>
              <mc:Fallback>
                <p:oleObj name="Munkalap" r:id="rId4" imgW="6267551" imgH="2104994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88840"/>
                        <a:ext cx="6860636" cy="2304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7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44000" cy="613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7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/>
          </a:bodyPr>
          <a:lstStyle/>
          <a:p>
            <a:r>
              <a:rPr lang="hu-HU" dirty="0" smtClean="0"/>
              <a:t>Érdi VMG érettségi eredményei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16832"/>
            <a:ext cx="822960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68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/>
          </a:bodyPr>
          <a:lstStyle/>
          <a:p>
            <a:r>
              <a:rPr lang="hu-HU" dirty="0"/>
              <a:t>Érdi VMG érettségi eredményei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44824"/>
            <a:ext cx="822960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791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22369"/>
              </p:ext>
            </p:extLst>
          </p:nvPr>
        </p:nvGraphicFramePr>
        <p:xfrm>
          <a:off x="179512" y="1916832"/>
          <a:ext cx="8870865" cy="36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Munkalap" r:id="rId4" imgW="7791551" imgH="3162220" progId="Excel.Sheet.12">
                  <p:embed/>
                </p:oleObj>
              </mc:Choice>
              <mc:Fallback>
                <p:oleObj name="Munkalap" r:id="rId4" imgW="7791551" imgH="3162220" progId="Excel.Sheet.12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916832"/>
                        <a:ext cx="8870865" cy="36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84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486296"/>
              </p:ext>
            </p:extLst>
          </p:nvPr>
        </p:nvGraphicFramePr>
        <p:xfrm>
          <a:off x="539552" y="1772816"/>
          <a:ext cx="7791450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Munkalap" r:id="rId4" imgW="7791551" imgH="2181186" progId="Excel.Sheet.12">
                  <p:embed/>
                </p:oleObj>
              </mc:Choice>
              <mc:Fallback>
                <p:oleObj name="Munkalap" r:id="rId4" imgW="7791551" imgH="2181186" progId="Excel.Sheet.12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72816"/>
                        <a:ext cx="7791450" cy="218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33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478026"/>
              </p:ext>
            </p:extLst>
          </p:nvPr>
        </p:nvGraphicFramePr>
        <p:xfrm>
          <a:off x="683568" y="1268760"/>
          <a:ext cx="7016898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Munkalap" r:id="rId4" imgW="6362767" imgH="4505299" progId="Excel.Sheet.12">
                  <p:embed/>
                </p:oleObj>
              </mc:Choice>
              <mc:Fallback>
                <p:oleObj name="Munkalap" r:id="rId4" imgW="6362767" imgH="4505299" progId="Excel.Sheet.12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268760"/>
                        <a:ext cx="7016898" cy="4968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89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651558"/>
              </p:ext>
            </p:extLst>
          </p:nvPr>
        </p:nvGraphicFramePr>
        <p:xfrm>
          <a:off x="755576" y="1268760"/>
          <a:ext cx="6803178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Munkalap" r:id="rId4" imgW="6362767" imgH="4781425" progId="Excel.Sheet.12">
                  <p:embed/>
                </p:oleObj>
              </mc:Choice>
              <mc:Fallback>
                <p:oleObj name="Munkalap" r:id="rId4" imgW="6362767" imgH="4781425" progId="Excel.Sheet.12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68760"/>
                        <a:ext cx="6803178" cy="51125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469681"/>
              </p:ext>
            </p:extLst>
          </p:nvPr>
        </p:nvGraphicFramePr>
        <p:xfrm>
          <a:off x="827584" y="1268760"/>
          <a:ext cx="6707359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Munkalap" r:id="rId4" imgW="6362767" imgH="4781425" progId="Excel.Sheet.12">
                  <p:embed/>
                </p:oleObj>
              </mc:Choice>
              <mc:Fallback>
                <p:oleObj name="Munkalap" r:id="rId4" imgW="6362767" imgH="4781425" progId="Excel.Sheet.12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268760"/>
                        <a:ext cx="6707359" cy="5040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7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260179"/>
              </p:ext>
            </p:extLst>
          </p:nvPr>
        </p:nvGraphicFramePr>
        <p:xfrm>
          <a:off x="755576" y="1268760"/>
          <a:ext cx="6898998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Munkalap" r:id="rId4" imgW="6362767" imgH="4781425" progId="Excel.Sheet.12">
                  <p:embed/>
                </p:oleObj>
              </mc:Choice>
              <mc:Fallback>
                <p:oleObj name="Munkalap" r:id="rId4" imgW="6362767" imgH="4781425" progId="Excel.Sheet.12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68760"/>
                        <a:ext cx="6898998" cy="5184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93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90694"/>
              </p:ext>
            </p:extLst>
          </p:nvPr>
        </p:nvGraphicFramePr>
        <p:xfrm>
          <a:off x="683568" y="1484784"/>
          <a:ext cx="7324073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Munkalap" r:id="rId4" imgW="6362767" imgH="2314656" progId="Excel.Sheet.12">
                  <p:embed/>
                </p:oleObj>
              </mc:Choice>
              <mc:Fallback>
                <p:oleObj name="Munkalap" r:id="rId4" imgW="6362767" imgH="2314656" progId="Excel.Sheet.12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484784"/>
                        <a:ext cx="7324073" cy="2664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5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9143999" cy="63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87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43999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+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43999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49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556218"/>
              </p:ext>
            </p:extLst>
          </p:nvPr>
        </p:nvGraphicFramePr>
        <p:xfrm>
          <a:off x="1187624" y="1492395"/>
          <a:ext cx="6053089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Munkalap" r:id="rId4" imgW="5743457" imgH="5124558" progId="Excel.Sheet.12">
                  <p:embed/>
                </p:oleObj>
              </mc:Choice>
              <mc:Fallback>
                <p:oleObj name="Munkalap" r:id="rId4" imgW="5743457" imgH="5124558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492395"/>
                        <a:ext cx="6053089" cy="540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92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 2014.</a:t>
            </a: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425688"/>
              </p:ext>
            </p:extLst>
          </p:nvPr>
        </p:nvGraphicFramePr>
        <p:xfrm>
          <a:off x="1115616" y="1412776"/>
          <a:ext cx="6983769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Munkalap" r:id="rId4" imgW="5743457" imgH="4086245" progId="Excel.Sheet.12">
                  <p:embed/>
                </p:oleObj>
              </mc:Choice>
              <mc:Fallback>
                <p:oleObj name="Munkalap" r:id="rId4" imgW="5743457" imgH="4086245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412776"/>
                        <a:ext cx="6983769" cy="4968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507288" cy="72008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érettségi átlagok alakulása</a:t>
            </a:r>
            <a:endParaRPr lang="hu-HU" dirty="0"/>
          </a:p>
        </p:txBody>
      </p:sp>
      <p:pic>
        <p:nvPicPr>
          <p:cNvPr id="11" name="Tartalom helye 10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39" y="1556792"/>
            <a:ext cx="6743181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nyelvvizsgák száma</a:t>
            </a:r>
            <a:endParaRPr lang="hu-HU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47" y="1701276"/>
            <a:ext cx="7961905" cy="432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1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478</TotalTime>
  <Words>84</Words>
  <Application>Microsoft Office PowerPoint</Application>
  <PresentationFormat>Diavetítés a képernyőre (4:3 oldalarány)</PresentationFormat>
  <Paragraphs>28</Paragraphs>
  <Slides>28</Slides>
  <Notes>2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0" baseType="lpstr">
      <vt:lpstr>Decatur</vt:lpstr>
      <vt:lpstr>Munkalap</vt:lpstr>
      <vt:lpstr>Érettségi</vt:lpstr>
      <vt:lpstr>PowerPoint bemutató</vt:lpstr>
      <vt:lpstr>PowerPoint bemutató</vt:lpstr>
      <vt:lpstr>PowerPoint bemutató</vt:lpstr>
      <vt:lpstr>+</vt:lpstr>
      <vt:lpstr>Érettségi 2014.</vt:lpstr>
      <vt:lpstr>Érettségi 2014.</vt:lpstr>
      <vt:lpstr>Az érettségi átlagok alakulása</vt:lpstr>
      <vt:lpstr>A nyelvvizsgák száma</vt:lpstr>
      <vt:lpstr>      A tantárgyi eredmények összehasonlítása az                              országos átlaggal  középszinten         </vt:lpstr>
      <vt:lpstr>A tantárgyi eredmények összehasonlítása az országos átlaggal középszinten</vt:lpstr>
      <vt:lpstr>A tantárgyi eredmények összehasonlítása az országos átlaggal  emelt szinten</vt:lpstr>
      <vt:lpstr>Érettségi 2014.</vt:lpstr>
      <vt:lpstr>Érettségi 2014.</vt:lpstr>
      <vt:lpstr>Érettségi 2014.</vt:lpstr>
      <vt:lpstr>Érettségi 2014.</vt:lpstr>
      <vt:lpstr>Érettségi 2014.</vt:lpstr>
      <vt:lpstr>Érettségi 2014.</vt:lpstr>
      <vt:lpstr>Érettségi 2014.</vt:lpstr>
      <vt:lpstr>Érdi VMG érettségi eredményei</vt:lpstr>
      <vt:lpstr>Érdi VMG érettségi eredményei</vt:lpstr>
      <vt:lpstr>Érettségi 2014.</vt:lpstr>
      <vt:lpstr>Érettségi 2014.</vt:lpstr>
      <vt:lpstr>Érettségi 2014.</vt:lpstr>
      <vt:lpstr>Érettségi 2014.</vt:lpstr>
      <vt:lpstr>Érettségi 2014.</vt:lpstr>
      <vt:lpstr>Érettségi 2014.</vt:lpstr>
      <vt:lpstr>Érettségi 2014.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Érettségi</dc:title>
  <dc:creator>Molnárné Kállay Andrea</dc:creator>
  <cp:lastModifiedBy>Molnárné Kállay Andrea</cp:lastModifiedBy>
  <cp:revision>33</cp:revision>
  <cp:lastPrinted>2014-06-27T06:11:29Z</cp:lastPrinted>
  <dcterms:created xsi:type="dcterms:W3CDTF">2014-06-26T10:07:35Z</dcterms:created>
  <dcterms:modified xsi:type="dcterms:W3CDTF">2014-09-09T05:15:28Z</dcterms:modified>
</cp:coreProperties>
</file>