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77" r:id="rId3"/>
    <p:sldId id="278" r:id="rId4"/>
    <p:sldId id="279" r:id="rId5"/>
    <p:sldId id="280" r:id="rId6"/>
    <p:sldId id="292" r:id="rId7"/>
    <p:sldId id="293" r:id="rId8"/>
    <p:sldId id="283" r:id="rId9"/>
    <p:sldId id="284" r:id="rId10"/>
    <p:sldId id="281" r:id="rId11"/>
    <p:sldId id="282" r:id="rId12"/>
    <p:sldId id="29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4" r:id="rId21"/>
    <p:sldId id="275" r:id="rId22"/>
    <p:sldId id="260" r:id="rId23"/>
    <p:sldId id="261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794500" cy="99187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A5831-6048-4943-AB8D-C44513CD24DE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DA07-065F-4438-A0DE-18B1312D0D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90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DA07-065F-4438-A0DE-18B1312D0D8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211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DA07-065F-4438-A0DE-18B1312D0D88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07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E02B0B0-BF07-44CF-8C95-EF75492CEB65}" type="datetimeFigureOut">
              <a:rPr lang="hu-HU" smtClean="0"/>
              <a:t>2014.08.13.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81AC26-CDEE-4919-855E-44D3A417D4D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3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3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4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5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6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Excel_Worksheet4.xls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Excel_Worksheet5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emf"/><Relationship Id="rId4" Type="http://schemas.openxmlformats.org/officeDocument/2006/relationships/package" Target="../embeddings/Microsoft_Excel_Worksheet6.xls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emf"/><Relationship Id="rId4" Type="http://schemas.openxmlformats.org/officeDocument/2006/relationships/package" Target="../embeddings/Microsoft_Excel_Worksheet7.xls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6.emf"/><Relationship Id="rId4" Type="http://schemas.openxmlformats.org/officeDocument/2006/relationships/package" Target="../embeddings/Microsoft_Excel_Worksheet8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7.emf"/><Relationship Id="rId4" Type="http://schemas.openxmlformats.org/officeDocument/2006/relationships/package" Target="../embeddings/Microsoft_Excel_Worksheet9.xls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emf"/><Relationship Id="rId4" Type="http://schemas.openxmlformats.org/officeDocument/2006/relationships/package" Target="../embeddings/Microsoft_Excel_Worksheet10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9140000">
            <a:off x="-1717352" y="1262211"/>
            <a:ext cx="10215491" cy="2825598"/>
          </a:xfrm>
        </p:spPr>
        <p:txBody>
          <a:bodyPr>
            <a:normAutofit/>
          </a:bodyPr>
          <a:lstStyle/>
          <a:p>
            <a:r>
              <a:rPr lang="hu-HU" sz="11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34" charset="0"/>
              </a:rPr>
              <a:t>Érettségi</a:t>
            </a:r>
            <a:endParaRPr lang="hu-HU" sz="11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19140000">
            <a:off x="2320284" y="3015961"/>
            <a:ext cx="6511131" cy="1788420"/>
          </a:xfrm>
        </p:spPr>
        <p:txBody>
          <a:bodyPr>
            <a:normAutofit/>
          </a:bodyPr>
          <a:lstStyle/>
          <a:p>
            <a:r>
              <a:rPr lang="hu-H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34" charset="0"/>
              </a:rPr>
              <a:t>2014</a:t>
            </a:r>
            <a:r>
              <a:rPr lang="hu-H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bertus Extra Bold" pitchFamily="34" charset="0"/>
              </a:rPr>
              <a:t>.</a:t>
            </a:r>
            <a:endParaRPr lang="hu-HU" sz="8000" dirty="0">
              <a:solidFill>
                <a:schemeClr val="accent1">
                  <a:lumMod val="60000"/>
                  <a:lumOff val="40000"/>
                </a:schemeClr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080120"/>
          </a:xfrm>
        </p:spPr>
        <p:txBody>
          <a:bodyPr>
            <a:normAutofit fontScale="90000"/>
          </a:bodyPr>
          <a:lstStyle/>
          <a:p>
            <a:r>
              <a:rPr lang="hu-HU" dirty="0"/>
              <a:t>					</a:t>
            </a:r>
            <a:br>
              <a:rPr lang="hu-HU" dirty="0"/>
            </a:br>
            <a:r>
              <a:rPr lang="hu-HU" sz="3100" dirty="0"/>
              <a:t>A tantárgyi </a:t>
            </a:r>
            <a:r>
              <a:rPr lang="hu-HU" sz="3100" dirty="0" smtClean="0"/>
              <a:t>eredmények összehasonlítása az </a:t>
            </a:r>
            <a:br>
              <a:rPr lang="hu-HU" sz="3100" dirty="0" smtClean="0"/>
            </a:br>
            <a:r>
              <a:rPr lang="hu-HU" sz="3100" dirty="0" smtClean="0"/>
              <a:t>                            országos átlaggal</a:t>
            </a:r>
            <a:r>
              <a:rPr lang="hu-HU" sz="2700" dirty="0" smtClean="0"/>
              <a:t>	</a:t>
            </a:r>
            <a:r>
              <a:rPr lang="hu-HU" sz="2700" dirty="0" smtClean="0"/>
              <a:t> középszinten</a:t>
            </a:r>
            <a:r>
              <a:rPr lang="hu-HU" sz="2700" dirty="0" smtClean="0"/>
              <a:t>			</a:t>
            </a:r>
            <a:r>
              <a:rPr lang="hu-HU" sz="2700" dirty="0"/>
              <a:t>			</a:t>
            </a:r>
            <a:r>
              <a:rPr lang="hu-HU" sz="2700" dirty="0" smtClean="0"/>
              <a:t>  </a:t>
            </a:r>
            <a:r>
              <a:rPr lang="hu-HU" sz="2700" dirty="0"/>
              <a:t/>
            </a:r>
            <a:br>
              <a:rPr lang="hu-HU" sz="2700" dirty="0"/>
            </a:br>
            <a:endParaRPr lang="hu-HU" sz="27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754884"/>
            <a:ext cx="8280920" cy="484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tantárgyi eredmények összehasonlítása az országos </a:t>
            </a:r>
            <a:r>
              <a:rPr lang="hu-HU" sz="2800" dirty="0" smtClean="0"/>
              <a:t>átlaggal középszinten</a:t>
            </a:r>
            <a:endParaRPr lang="hu-HU" sz="28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56792"/>
            <a:ext cx="82296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hu-HU" sz="3200" dirty="0"/>
              <a:t>A tantárgyi eredmények összehasonlítása az országos átlaggal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emelt szinten</a:t>
            </a:r>
            <a:endParaRPr lang="hu-HU" sz="3200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200"/>
            <a:ext cx="8712967" cy="50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713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75262"/>
              </p:ext>
            </p:extLst>
          </p:nvPr>
        </p:nvGraphicFramePr>
        <p:xfrm>
          <a:off x="683568" y="1340768"/>
          <a:ext cx="742950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Munkalap" r:id="rId4" imgW="7429567" imgH="4219445" progId="Excel.Sheet.12">
                  <p:embed/>
                </p:oleObj>
              </mc:Choice>
              <mc:Fallback>
                <p:oleObj name="Munkalap" r:id="rId4" imgW="7429567" imgH="42194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1340768"/>
                        <a:ext cx="7429500" cy="421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9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886838"/>
              </p:ext>
            </p:extLst>
          </p:nvPr>
        </p:nvGraphicFramePr>
        <p:xfrm>
          <a:off x="1331640" y="1340768"/>
          <a:ext cx="6267450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Munkalap" r:id="rId4" imgW="6267551" imgH="5353132" progId="Excel.Sheet.8">
                  <p:embed/>
                </p:oleObj>
              </mc:Choice>
              <mc:Fallback>
                <p:oleObj name="Munkalap" r:id="rId4" imgW="6267551" imgH="535313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1340768"/>
                        <a:ext cx="6267450" cy="535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3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23765"/>
              </p:ext>
            </p:extLst>
          </p:nvPr>
        </p:nvGraphicFramePr>
        <p:xfrm>
          <a:off x="1115616" y="1268760"/>
          <a:ext cx="6426030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Munkalap" r:id="rId4" imgW="6267551" imgH="5267214" progId="Excel.Sheet.8">
                  <p:embed/>
                </p:oleObj>
              </mc:Choice>
              <mc:Fallback>
                <p:oleObj name="Munkalap" r:id="rId4" imgW="6267551" imgH="526721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268760"/>
                        <a:ext cx="6426030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2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189102"/>
              </p:ext>
            </p:extLst>
          </p:nvPr>
        </p:nvGraphicFramePr>
        <p:xfrm>
          <a:off x="1115616" y="1268760"/>
          <a:ext cx="667850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Munkalap" r:id="rId4" imgW="6267551" imgH="5000544" progId="Excel.Sheet.8">
                  <p:embed/>
                </p:oleObj>
              </mc:Choice>
              <mc:Fallback>
                <p:oleObj name="Munkalap" r:id="rId4" imgW="6267551" imgH="500054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268760"/>
                        <a:ext cx="6678502" cy="5328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2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861083"/>
              </p:ext>
            </p:extLst>
          </p:nvPr>
        </p:nvGraphicFramePr>
        <p:xfrm>
          <a:off x="1043608" y="1133475"/>
          <a:ext cx="6267450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Munkalap" r:id="rId4" imgW="6267551" imgH="5724634" progId="Excel.Sheet.8">
                  <p:embed/>
                </p:oleObj>
              </mc:Choice>
              <mc:Fallback>
                <p:oleObj name="Munkalap" r:id="rId4" imgW="6267551" imgH="572463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3608" y="1133475"/>
                        <a:ext cx="6267450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33104"/>
              </p:ext>
            </p:extLst>
          </p:nvPr>
        </p:nvGraphicFramePr>
        <p:xfrm>
          <a:off x="1187624" y="1196752"/>
          <a:ext cx="6640556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Munkalap" r:id="rId4" imgW="6267551" imgH="5029183" progId="Excel.Sheet.8">
                  <p:embed/>
                </p:oleObj>
              </mc:Choice>
              <mc:Fallback>
                <p:oleObj name="Munkalap" r:id="rId4" imgW="6267551" imgH="502918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1196752"/>
                        <a:ext cx="6640556" cy="5328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2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21785"/>
              </p:ext>
            </p:extLst>
          </p:nvPr>
        </p:nvGraphicFramePr>
        <p:xfrm>
          <a:off x="1043608" y="1988840"/>
          <a:ext cx="6860636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Munkalap" r:id="rId4" imgW="6267551" imgH="2104994" progId="Excel.Sheet.8">
                  <p:embed/>
                </p:oleObj>
              </mc:Choice>
              <mc:Fallback>
                <p:oleObj name="Munkalap" r:id="rId4" imgW="6267551" imgH="21049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3608" y="1988840"/>
                        <a:ext cx="6860636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688"/>
            <a:ext cx="9144000" cy="613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hu-HU" dirty="0" smtClean="0"/>
              <a:t>Érdi VMG érettségi eredményei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16832"/>
            <a:ext cx="82296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6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hu-HU" dirty="0"/>
              <a:t>Érdi VMG érettségi eredményei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4824"/>
            <a:ext cx="822960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91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22369"/>
              </p:ext>
            </p:extLst>
          </p:nvPr>
        </p:nvGraphicFramePr>
        <p:xfrm>
          <a:off x="179512" y="1916832"/>
          <a:ext cx="8870865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Munkalap" r:id="rId4" imgW="7791551" imgH="3162220" progId="Excel.Sheet.12">
                  <p:embed/>
                </p:oleObj>
              </mc:Choice>
              <mc:Fallback>
                <p:oleObj name="Munkalap" r:id="rId4" imgW="7791551" imgH="31622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916832"/>
                        <a:ext cx="8870865" cy="36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4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486296"/>
              </p:ext>
            </p:extLst>
          </p:nvPr>
        </p:nvGraphicFramePr>
        <p:xfrm>
          <a:off x="539552" y="1772816"/>
          <a:ext cx="779145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Munkalap" r:id="rId4" imgW="7791551" imgH="2181186" progId="Excel.Sheet.12">
                  <p:embed/>
                </p:oleObj>
              </mc:Choice>
              <mc:Fallback>
                <p:oleObj name="Munkalap" r:id="rId4" imgW="7791551" imgH="21811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791450" cy="218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3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78026"/>
              </p:ext>
            </p:extLst>
          </p:nvPr>
        </p:nvGraphicFramePr>
        <p:xfrm>
          <a:off x="683568" y="1268760"/>
          <a:ext cx="7016898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Munkalap" r:id="rId4" imgW="6362767" imgH="4505299" progId="Excel.Sheet.12">
                  <p:embed/>
                </p:oleObj>
              </mc:Choice>
              <mc:Fallback>
                <p:oleObj name="Munkalap" r:id="rId4" imgW="6362767" imgH="45052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1268760"/>
                        <a:ext cx="7016898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9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651558"/>
              </p:ext>
            </p:extLst>
          </p:nvPr>
        </p:nvGraphicFramePr>
        <p:xfrm>
          <a:off x="755576" y="1268760"/>
          <a:ext cx="6803178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Munkalap" r:id="rId4" imgW="6362767" imgH="4781425" progId="Excel.Sheet.12">
                  <p:embed/>
                </p:oleObj>
              </mc:Choice>
              <mc:Fallback>
                <p:oleObj name="Munkalap" r:id="rId4" imgW="6362767" imgH="4781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6803178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469681"/>
              </p:ext>
            </p:extLst>
          </p:nvPr>
        </p:nvGraphicFramePr>
        <p:xfrm>
          <a:off x="827584" y="1268760"/>
          <a:ext cx="6707359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Munkalap" r:id="rId4" imgW="6362767" imgH="4781425" progId="Excel.Sheet.12">
                  <p:embed/>
                </p:oleObj>
              </mc:Choice>
              <mc:Fallback>
                <p:oleObj name="Munkalap" r:id="rId4" imgW="6362767" imgH="4781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268760"/>
                        <a:ext cx="6707359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7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260179"/>
              </p:ext>
            </p:extLst>
          </p:nvPr>
        </p:nvGraphicFramePr>
        <p:xfrm>
          <a:off x="755576" y="1268760"/>
          <a:ext cx="6898998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Munkalap" r:id="rId4" imgW="6362767" imgH="4781425" progId="Excel.Sheet.12">
                  <p:embed/>
                </p:oleObj>
              </mc:Choice>
              <mc:Fallback>
                <p:oleObj name="Munkalap" r:id="rId4" imgW="6362767" imgH="4781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6898998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3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90694"/>
              </p:ext>
            </p:extLst>
          </p:nvPr>
        </p:nvGraphicFramePr>
        <p:xfrm>
          <a:off x="683568" y="1484784"/>
          <a:ext cx="7324073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Munkalap" r:id="rId4" imgW="6362767" imgH="2314656" progId="Excel.Sheet.12">
                  <p:embed/>
                </p:oleObj>
              </mc:Choice>
              <mc:Fallback>
                <p:oleObj name="Munkalap" r:id="rId4" imgW="6362767" imgH="231465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1484784"/>
                        <a:ext cx="7324073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5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76672"/>
            <a:ext cx="9143999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20688"/>
            <a:ext cx="9143999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20688"/>
            <a:ext cx="9143999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548680"/>
            <a:ext cx="7344816" cy="2088232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56218"/>
              </p:ext>
            </p:extLst>
          </p:nvPr>
        </p:nvGraphicFramePr>
        <p:xfrm>
          <a:off x="1187624" y="1492395"/>
          <a:ext cx="6053089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Munkalap" r:id="rId4" imgW="5743457" imgH="5124558" progId="Excel.Sheet.12">
                  <p:embed/>
                </p:oleObj>
              </mc:Choice>
              <mc:Fallback>
                <p:oleObj name="Munkalap" r:id="rId4" imgW="5743457" imgH="51245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1492395"/>
                        <a:ext cx="6053089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2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25688"/>
              </p:ext>
            </p:extLst>
          </p:nvPr>
        </p:nvGraphicFramePr>
        <p:xfrm>
          <a:off x="971600" y="1412776"/>
          <a:ext cx="6983769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Munkalap" r:id="rId4" imgW="5743457" imgH="4086245" progId="Excel.Sheet.12">
                  <p:embed/>
                </p:oleObj>
              </mc:Choice>
              <mc:Fallback>
                <p:oleObj name="Munkalap" r:id="rId4" imgW="5743457" imgH="40862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1412776"/>
                        <a:ext cx="6983769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érettségi átlagok alakulása</a:t>
            </a:r>
            <a:endParaRPr lang="hu-HU" dirty="0"/>
          </a:p>
        </p:txBody>
      </p:sp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39" y="1556792"/>
            <a:ext cx="6743181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nyelvvizsgák száma</a:t>
            </a:r>
            <a:endParaRPr lang="hu-H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056" y="1811699"/>
            <a:ext cx="7571888" cy="41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1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464</TotalTime>
  <Words>83</Words>
  <Application>Microsoft Office PowerPoint</Application>
  <PresentationFormat>Diavetítés a képernyőre (4:3 oldalarány)</PresentationFormat>
  <Paragraphs>27</Paragraphs>
  <Slides>28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0" baseType="lpstr">
      <vt:lpstr>Decatur</vt:lpstr>
      <vt:lpstr>Munkalap</vt:lpstr>
      <vt:lpstr>Érettségi</vt:lpstr>
      <vt:lpstr>PowerPoint bemutató</vt:lpstr>
      <vt:lpstr>PowerPoint bemutató</vt:lpstr>
      <vt:lpstr>PowerPoint bemutató</vt:lpstr>
      <vt:lpstr>PowerPoint bemutató</vt:lpstr>
      <vt:lpstr>Érettségi 2014.</vt:lpstr>
      <vt:lpstr>Érettségi 2014.</vt:lpstr>
      <vt:lpstr>Az érettségi átlagok alakulása</vt:lpstr>
      <vt:lpstr>A nyelvvizsgák száma</vt:lpstr>
      <vt:lpstr>      A tantárgyi eredmények összehasonlítása az                              országos átlaggal  középszinten         </vt:lpstr>
      <vt:lpstr>A tantárgyi eredmények összehasonlítása az országos átlaggal középszinten</vt:lpstr>
      <vt:lpstr>A tantárgyi eredmények összehasonlítása az országos átlaggal  emelt szinten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  <vt:lpstr>Érdi VMG érettségi eredményei</vt:lpstr>
      <vt:lpstr>Érdi VMG érettségi eredményei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Érettségi</dc:title>
  <dc:creator>Molnárné Kállay Andrea</dc:creator>
  <cp:lastModifiedBy>Molnárné Kállay Andrea</cp:lastModifiedBy>
  <cp:revision>20</cp:revision>
  <cp:lastPrinted>2014-06-27T06:11:29Z</cp:lastPrinted>
  <dcterms:created xsi:type="dcterms:W3CDTF">2014-06-26T10:07:35Z</dcterms:created>
  <dcterms:modified xsi:type="dcterms:W3CDTF">2014-08-13T08:10:18Z</dcterms:modified>
</cp:coreProperties>
</file>