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/>
              <a:t>A Csongor és Tünde forrásművei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/>
              <a:t>Árgirus királyfi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/>
              <a:t>Történet: </a:t>
            </a:r>
            <a:r>
              <a:rPr lang="hu" sz="11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" sz="24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 király gyümölcsfájáról rejtélyes körülmények között eltűnő termést Árgírus őrzi meg sikerrel az azt dézsmáló tündércsapattól, de egy átok vagy saját hibája miatt a tündérek legszebbikét, Tündérszép Ilonát szem elől téveszti. Az Árgírus-történetek azokat a hosszas megpróbáltatásokat és szenvedéseket mesélik el, amelyek végén a két szerelmes egymásra talál.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249300" y="249300"/>
            <a:ext cx="8556299" cy="460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 sz="2400"/>
              <a:t>Kapcsolódási pont: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/>
              <a:t>A mű mesei alaptörténetét szolgáltatja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300" y="1229725"/>
            <a:ext cx="4331674" cy="3480275"/>
          </a:xfrm>
          <a:prstGeom prst="rect">
            <a:avLst/>
          </a:prstGeom>
        </p:spPr>
      </p:pic>
      <p:pic>
        <p:nvPicPr>
          <p:cNvPr id="162" name="Shape 1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82200" y="713325"/>
            <a:ext cx="2628900" cy="381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Készítette: 11.d</a:t>
            </a:r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 sz="3000" dirty="0"/>
              <a:t>Szentivánéji álom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 sz="2000" dirty="0"/>
              <a:t>Történet: Hermia és Lysander elszöknek, mert Hermiát apja Demetriushoz akarja adni. Demetrius utánuk megy, őt Heléna követi.Puck szerelmi bájitalt csepegtet az alvók szemébe, így mindenki a rossz emberbe szerte bele. A szálak aztán kigubancolódnak, és Lysander feleségül veszi Hermiát.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9872" y="2787774"/>
            <a:ext cx="3320249" cy="21714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365050" y="249300"/>
            <a:ext cx="8583000" cy="466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 sz="2400" dirty="0"/>
              <a:t>Kapcsolódási pontok</a:t>
            </a:r>
            <a:r>
              <a:rPr lang="hu" sz="2400" dirty="0" smtClean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lang="hu" sz="2400" dirty="0"/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 dirty="0"/>
              <a:t>Több szintes cselekmény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 dirty="0"/>
              <a:t>Szerelmi téma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 dirty="0"/>
              <a:t>Humor (Balga és Ilma alakja)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 dirty="0"/>
              <a:t>Mese és valóság közötti határ elmosódása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/>
              <a:t>Varázsfuvola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12700" y="120023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 sz="2200" dirty="0"/>
              <a:t>Történet: </a:t>
            </a:r>
            <a:r>
              <a:rPr lang="hu" sz="2200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 bölcs király összeházasodott a gonosz királynéval. Egy nap lányuk született. A király egy nap faragott egy fuvolát, melyet megfújva minden állatot megszelídített, s mindenkinek melegség költözött a szívébe. Sarastro, Ízisz és Ozirisz bölcs papja, Paminát a templomba vitte, hogy megvédje haldokló apja felkérésére anyjának, az Éj Királynőjének a befolyásától. A királyné megbízta Tamino herceget, hogy találja meg és szabadítsa ki a lányát. Tamino meg is találja, azonban ő is egy fiatal Sarastróvá válik, mivel megtanulja csodálni a bölcsességét. Ezenkívül Tamino és Pamina egymásba szeretnek.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240400" y="258200"/>
            <a:ext cx="8770199" cy="474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 sz="2400"/>
              <a:t>Kapcsolódási pontok: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/>
              <a:t>Az Éj alakja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/>
              <a:t>Mesei történet összetett szimbólumrendszerrel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2850" y="1795875"/>
            <a:ext cx="4613399" cy="3083299"/>
          </a:xfrm>
          <a:prstGeom prst="rect">
            <a:avLst/>
          </a:prstGeom>
        </p:spPr>
      </p:pic>
      <p:pic>
        <p:nvPicPr>
          <p:cNvPr id="130" name="Shape 13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62700" y="1990087"/>
            <a:ext cx="3849825" cy="26948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/>
              <a:t>Az arany virágcserép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/>
              <a:t>Történet: Anselmus diák átlagos polgári életet él, mígnem aranyzöld kígyócskákat pillant meg egy bodzabokorban, és egyikükbe beleszeret. Megindul a harc a fantasztikus és a köznapi világ között Anselmus lelkéért. Végül a magasabb rendű értékek győznek, és Anselmus elnyeri Serpentina szerelmét.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249300" y="302725"/>
            <a:ext cx="8556299" cy="454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 sz="2400"/>
              <a:t>Kapcsolódási pontok: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/>
              <a:t>A földi és a magasabb rendű értékek ütközése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/>
              <a:t>Az emberi élet kiteljesedését a szerelem hozza el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u" sz="2400"/>
              <a:t>Csodás átváltozások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39752" y="1995686"/>
            <a:ext cx="3816424" cy="295232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"/>
              <a:t>Faust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12700" y="10605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 dirty="0"/>
              <a:t>Történet: </a:t>
            </a:r>
            <a:endParaRPr lang="hu" dirty="0" smtClean="0"/>
          </a:p>
          <a:p>
            <a:pPr lvl="0" rtl="0">
              <a:spcBef>
                <a:spcPts val="0"/>
              </a:spcBef>
              <a:buNone/>
            </a:pP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Faust </a:t>
            </a:r>
            <a:r>
              <a:rPr lang="hu" sz="2400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egyezséget köt az </a:t>
            </a: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ördöggel </a:t>
            </a:r>
            <a:r>
              <a:rPr lang="hu" sz="2400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(Mefisztó), hogy miközben az </a:t>
            </a: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ördög </a:t>
            </a:r>
            <a:r>
              <a:rPr lang="hu" sz="2400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minden óhaját teljesíti</a:t>
            </a: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" sz="2400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halála után </a:t>
            </a: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átengedi </a:t>
            </a:r>
            <a:r>
              <a:rPr lang="hu" sz="2400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neki a lelkét, ha akad </a:t>
            </a:r>
            <a:endParaRPr lang="hu" sz="2400" dirty="0" smtClean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az </a:t>
            </a:r>
            <a:r>
              <a:rPr lang="hu" sz="2400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életében </a:t>
            </a: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egyetlen </a:t>
            </a:r>
            <a:r>
              <a:rPr lang="hu" sz="2400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olyan pillanat, </a:t>
            </a: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amikor </a:t>
            </a:r>
          </a:p>
          <a:p>
            <a:pPr lvl="0" rtl="0">
              <a:spcBef>
                <a:spcPts val="0"/>
              </a:spcBef>
              <a:buNone/>
            </a:pP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valóban boldognak </a:t>
            </a:r>
            <a:r>
              <a:rPr lang="hu" sz="2400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érzi magát.</a:t>
            </a:r>
          </a:p>
          <a:p>
            <a:pPr lvl="0" rtl="0">
              <a:spcBef>
                <a:spcPts val="0"/>
              </a:spcBef>
              <a:buNone/>
            </a:pP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Faust Margit szerelmében véli megtalálni a</a:t>
            </a:r>
          </a:p>
          <a:p>
            <a:pPr lvl="0" rtl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hu" sz="24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oldogságot, de Margit halála után csalódik.</a:t>
            </a:r>
            <a:endParaRPr lang="hu" sz="2400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27375" y="1060575"/>
            <a:ext cx="2550449" cy="32398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dirty="0" smtClean="0">
                <a:latin typeface="+mj-lt"/>
              </a:rPr>
              <a:t>Kapcsolódási pontok:</a:t>
            </a:r>
            <a:endParaRPr lang="hu-HU" sz="2400" b="1" dirty="0">
              <a:latin typeface="+mj-lt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hu" sz="28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Műfaj: emberiségköltemény, kétszintes dráma</a:t>
            </a:r>
          </a:p>
          <a:p>
            <a:pPr>
              <a:buFont typeface="Arial" pitchFamily="34" charset="0"/>
              <a:buChar char="•"/>
            </a:pPr>
            <a:r>
              <a:rPr lang="hu" sz="28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Az élet értelmének keresése</a:t>
            </a:r>
          </a:p>
          <a:p>
            <a:pPr>
              <a:buFont typeface="Arial" pitchFamily="34" charset="0"/>
              <a:buChar char="•"/>
            </a:pPr>
            <a:r>
              <a:rPr lang="hu" sz="2800" dirty="0" smtClean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Szerelem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252525"/>
                </a:solidFill>
                <a:latin typeface="Arial"/>
                <a:cs typeface="Arial"/>
                <a:sym typeface="Arial"/>
              </a:rPr>
              <a:t>E</a:t>
            </a:r>
            <a:r>
              <a:rPr lang="hu" sz="2800" dirty="0" smtClean="0">
                <a:solidFill>
                  <a:srgbClr val="252525"/>
                </a:solidFill>
                <a:latin typeface="Arial"/>
                <a:cs typeface="Arial"/>
                <a:sym typeface="Arial"/>
              </a:rPr>
              <a:t> világi és mítikus/mesei szereplők</a:t>
            </a:r>
          </a:p>
          <a:p>
            <a:pPr>
              <a:buFont typeface="Arial" pitchFamily="34" charset="0"/>
              <a:buChar char="•"/>
            </a:pPr>
            <a:endParaRPr lang="hu" sz="2800" dirty="0" smtClean="0">
              <a:solidFill>
                <a:srgbClr val="252525"/>
              </a:solidFill>
              <a:latin typeface="Arial"/>
              <a:cs typeface="Arial"/>
              <a:sym typeface="Arial"/>
            </a:endParaRPr>
          </a:p>
          <a:p>
            <a:endParaRPr lang="hu-H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403</Words>
  <Application>Microsoft Office PowerPoint</Application>
  <PresentationFormat>Diavetítés a képernyőre (16:9 oldalarány)</PresentationFormat>
  <Paragraphs>38</Paragraphs>
  <Slides>12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sketched</vt:lpstr>
      <vt:lpstr>A Csongor és Tünde forrásművei</vt:lpstr>
      <vt:lpstr>Szentivánéji álom</vt:lpstr>
      <vt:lpstr>3. dia</vt:lpstr>
      <vt:lpstr>Varázsfuvola</vt:lpstr>
      <vt:lpstr>5. dia</vt:lpstr>
      <vt:lpstr>Az arany virágcserép</vt:lpstr>
      <vt:lpstr>7. dia</vt:lpstr>
      <vt:lpstr>Faust</vt:lpstr>
      <vt:lpstr>Kapcsolódási pontok:</vt:lpstr>
      <vt:lpstr>Árgirus királyfi</vt:lpstr>
      <vt:lpstr>11. dia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Csongor és Tünde forrásművei</dc:title>
  <cp:lastModifiedBy>Mária</cp:lastModifiedBy>
  <cp:revision>3</cp:revision>
  <dcterms:modified xsi:type="dcterms:W3CDTF">2014-11-04T19:14:59Z</dcterms:modified>
</cp:coreProperties>
</file>